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9" r:id="rId5"/>
    <p:sldId id="257" r:id="rId6"/>
    <p:sldId id="258" r:id="rId7"/>
    <p:sldId id="259" r:id="rId8"/>
    <p:sldId id="260" r:id="rId9"/>
    <p:sldId id="303" r:id="rId10"/>
    <p:sldId id="304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07" r:id="rId41"/>
    <p:sldId id="333" r:id="rId42"/>
    <p:sldId id="334" r:id="rId43"/>
    <p:sldId id="335" r:id="rId44"/>
    <p:sldId id="336" r:id="rId45"/>
    <p:sldId id="337" r:id="rId46"/>
    <p:sldId id="338" r:id="rId47"/>
    <p:sldId id="340" r:id="rId48"/>
    <p:sldId id="341" r:id="rId49"/>
    <p:sldId id="339" r:id="rId50"/>
    <p:sldId id="342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675" autoAdjust="0"/>
  </p:normalViewPr>
  <p:slideViewPr>
    <p:cSldViewPr>
      <p:cViewPr varScale="1">
        <p:scale>
          <a:sx n="91" d="100"/>
          <a:sy n="91" d="100"/>
        </p:scale>
        <p:origin x="-1133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2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30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347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24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1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75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86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47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2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95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79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95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26F1C-FC30-477D-ACEC-AEF5024D8896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47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jeremyjordan.me/semantic-segmentation/#los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riq-hasan.github.io/concepts/computer-vision-semantic-segmentation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pache-mxnet/transposed-convolutions-explained-with-ms-excel-52d13030c7e8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SEkevin/An-Overview-of-Segformer-and-Details-Description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static.artfido.com/2018/05/cover-12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ilmonteux.github.io/2019/05/10/segmentation-metrics.html" TargetMode="Externa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onardoaraujosantos.gitbook.io/artificial-inteligence/machine_learning/deep_learning/object_localization_and_detectio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onardoaraujosantos.gitbook.io/artificial-inteligence/machine_learning/deep_learning/object_localization_and_detectio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311.2524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5732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news.developer.nvidia.com/3d-real-time-video-hair-coloration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region-of-interest-part-2-roi-align-and-roi-warp-f795196fc193" TargetMode="External"/><Relationship Id="rId2" Type="http://schemas.openxmlformats.org/officeDocument/2006/relationships/hyperlink" Target="https://towardsdatascience.com/understanding-region-of-interest-part-1-roi-pooling-e4f5dd65bb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459a4ddcb586f24efd9395aa7662bc7c-Paper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Vision and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9</a:t>
            </a:r>
          </a:p>
        </p:txBody>
      </p:sp>
    </p:spTree>
    <p:extLst>
      <p:ext uri="{BB962C8B-B14F-4D97-AF65-F5344CB8AC3E}">
        <p14:creationId xmlns:p14="http://schemas.microsoft.com/office/powerpoint/2010/main" val="250755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" y="1988840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Semantic segmentation</a:t>
            </a:r>
            <a:br>
              <a:rPr lang="en-GB" dirty="0"/>
            </a:br>
            <a:r>
              <a:rPr lang="en-GB" sz="2700" dirty="0"/>
              <a:t>Naïve approach – sliding window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1720" y="3143280"/>
            <a:ext cx="576064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3280"/>
            <a:ext cx="5238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627784" y="3143280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7784" y="3562380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20072" y="2822868"/>
            <a:ext cx="1800200" cy="1080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CNN</a:t>
            </a:r>
          </a:p>
        </p:txBody>
      </p:sp>
      <p:cxnSp>
        <p:nvCxnSpPr>
          <p:cNvPr id="12" name="Straight Arrow Connector 11"/>
          <p:cNvCxnSpPr>
            <a:stCxn id="11266" idx="3"/>
            <a:endCxn id="10" idx="1"/>
          </p:cNvCxnSpPr>
          <p:nvPr/>
        </p:nvCxnSpPr>
        <p:spPr>
          <a:xfrm>
            <a:off x="4735835" y="3352830"/>
            <a:ext cx="484237" cy="100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20072" y="4005550"/>
            <a:ext cx="20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Classify central pixel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07904" y="2638202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 patch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7504" y="1844824"/>
            <a:ext cx="3096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7504" y="1844824"/>
            <a:ext cx="0" cy="2530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9803" y="5157192"/>
            <a:ext cx="336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Slide window over the input image and classify each image patch using a CNN</a:t>
            </a:r>
          </a:p>
        </p:txBody>
      </p:sp>
      <p:cxnSp>
        <p:nvCxnSpPr>
          <p:cNvPr id="11264" name="Straight Arrow Connector 11263"/>
          <p:cNvCxnSpPr>
            <a:stCxn id="10" idx="3"/>
          </p:cNvCxnSpPr>
          <p:nvPr/>
        </p:nvCxnSpPr>
        <p:spPr>
          <a:xfrm>
            <a:off x="7020272" y="3362928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5" name="TextBox 11264"/>
          <p:cNvSpPr txBox="1"/>
          <p:nvPr/>
        </p:nvSpPr>
        <p:spPr>
          <a:xfrm>
            <a:off x="7884368" y="3205996"/>
            <a:ext cx="53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92080" y="5456920"/>
            <a:ext cx="2490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Highly inefficient!!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27584" y="908720"/>
            <a:ext cx="6552728" cy="54726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Let’s design a CNN to classify all pixels at once!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r>
              <a:rPr lang="en-GB" dirty="0"/>
              <a:t>How would we encode the output (we need to output a class label for each pixel)? </a:t>
            </a:r>
          </a:p>
          <a:p>
            <a:r>
              <a:rPr lang="en-GB" dirty="0"/>
              <a:t>What would be the input and the output size of this network?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896" y="5138880"/>
            <a:ext cx="683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00000"/>
                </a:solidFill>
              </a:rPr>
              <a:t>Fully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1372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Fully convolutional neural networks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92" y="2684920"/>
            <a:ext cx="2304256" cy="203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63888" y="3469650"/>
            <a:ext cx="216024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FCN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43808" y="3926850"/>
            <a:ext cx="6514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7624" y="482851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290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</a:p>
        </p:txBody>
      </p:sp>
      <p:sp>
        <p:nvSpPr>
          <p:cNvPr id="12" name="Cube 11"/>
          <p:cNvSpPr/>
          <p:nvPr/>
        </p:nvSpPr>
        <p:spPr>
          <a:xfrm>
            <a:off x="6588224" y="2579183"/>
            <a:ext cx="2004180" cy="213851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168594" y="494116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56176" y="334162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3656" y="3927876"/>
            <a:ext cx="6514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79579" y="45718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028384" y="5013176"/>
            <a:ext cx="433236" cy="1087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39132" y="6196662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depth:</a:t>
            </a:r>
          </a:p>
          <a:p>
            <a:r>
              <a:rPr lang="en-GB" dirty="0"/>
              <a:t>Number of classes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5112" y="1412776"/>
            <a:ext cx="2779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output should have the same spatial size as the input</a:t>
            </a:r>
          </a:p>
        </p:txBody>
      </p:sp>
    </p:spTree>
    <p:extLst>
      <p:ext uri="{BB962C8B-B14F-4D97-AF65-F5344CB8AC3E}">
        <p14:creationId xmlns:p14="http://schemas.microsoft.com/office/powerpoint/2010/main" val="34073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625" y="5693328"/>
            <a:ext cx="5626968" cy="1143000"/>
          </a:xfrm>
        </p:spPr>
        <p:txBody>
          <a:bodyPr>
            <a:normAutofit/>
          </a:bodyPr>
          <a:lstStyle/>
          <a:p>
            <a:r>
              <a:rPr lang="en-GB" sz="800" dirty="0">
                <a:hlinkClick r:id="rId2"/>
              </a:rPr>
              <a:t>https://www.jeremyjordan.me/semantic-segmentation/#loss</a:t>
            </a:r>
            <a:r>
              <a:rPr lang="en-GB" sz="800" dirty="0"/>
              <a:t> </a:t>
            </a:r>
            <a:br>
              <a:rPr lang="en-GB" sz="800" dirty="0"/>
            </a:br>
            <a:endParaRPr lang="en-GB" sz="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input to lab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2492896"/>
            <a:ext cx="8589715" cy="30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1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one 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68" y="1844824"/>
            <a:ext cx="6694992" cy="38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70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Output layer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850300"/>
              </p:ext>
            </p:extLst>
          </p:nvPr>
        </p:nvGraphicFramePr>
        <p:xfrm>
          <a:off x="627600" y="293253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836771"/>
              </p:ext>
            </p:extLst>
          </p:nvPr>
        </p:nvGraphicFramePr>
        <p:xfrm>
          <a:off x="4067944" y="1700808"/>
          <a:ext cx="1440000" cy="1484692"/>
        </p:xfrm>
        <a:graphic>
          <a:graphicData uri="http://schemas.openxmlformats.org/drawingml/2006/table">
            <a:tbl>
              <a:tblPr firstRow="1" firstCol="1" bandRow="1"/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66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80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solidFill>
                            <a:schemeClr val="accent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528" y="4575396"/>
            <a:ext cx="255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Ground truth label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301208"/>
            <a:ext cx="1950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classes (0, 1, 2)</a:t>
            </a:r>
          </a:p>
          <a:p>
            <a:r>
              <a:rPr lang="en-GB" dirty="0"/>
              <a:t>One hot encodings</a:t>
            </a:r>
          </a:p>
          <a:p>
            <a:r>
              <a:rPr lang="en-GB" dirty="0"/>
              <a:t>2 – [0, 0, 1]</a:t>
            </a:r>
          </a:p>
          <a:p>
            <a:r>
              <a:rPr lang="en-GB" dirty="0"/>
              <a:t>1 – [0, 1, 0]</a:t>
            </a:r>
          </a:p>
          <a:p>
            <a:r>
              <a:rPr lang="en-GB" dirty="0"/>
              <a:t>0 – [1, 0, 0]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22517"/>
              </p:ext>
            </p:extLst>
          </p:nvPr>
        </p:nvGraphicFramePr>
        <p:xfrm>
          <a:off x="4067944" y="3460036"/>
          <a:ext cx="1440000" cy="1484692"/>
        </p:xfrm>
        <a:graphic>
          <a:graphicData uri="http://schemas.openxmlformats.org/drawingml/2006/table">
            <a:tbl>
              <a:tblPr firstRow="1" firstCol="1" bandRow="1"/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66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80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081614"/>
              </p:ext>
            </p:extLst>
          </p:nvPr>
        </p:nvGraphicFramePr>
        <p:xfrm>
          <a:off x="4067944" y="5157192"/>
          <a:ext cx="1440000" cy="1484692"/>
        </p:xfrm>
        <a:graphic>
          <a:graphicData uri="http://schemas.openxmlformats.org/drawingml/2006/table">
            <a:tbl>
              <a:tblPr firstRow="1" firstCol="1" bandRow="1"/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66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80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03848" y="278092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Class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847" y="457539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Class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1840" y="623731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Class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00192" y="1052736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cross entropy pixel-wise on the last layer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403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Fully convolutional neural networks (FCN)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GB" dirty="0"/>
              <a:t>How to preserve the spatial size of the output map (input size must be equal to the output size)?</a:t>
            </a:r>
          </a:p>
        </p:txBody>
      </p:sp>
    </p:spTree>
    <p:extLst>
      <p:ext uri="{BB962C8B-B14F-4D97-AF65-F5344CB8AC3E}">
        <p14:creationId xmlns:p14="http://schemas.microsoft.com/office/powerpoint/2010/main" val="9854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Fully 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GB" dirty="0"/>
              <a:t>How to preserve the spatial size of the output map (input size must be equal to the output size)?</a:t>
            </a:r>
          </a:p>
          <a:p>
            <a:pPr lvl="1"/>
            <a:r>
              <a:rPr lang="en-GB" dirty="0"/>
              <a:t>Don’t use any layers that reduce the spatial size </a:t>
            </a:r>
          </a:p>
        </p:txBody>
      </p:sp>
    </p:spTree>
    <p:extLst>
      <p:ext uri="{BB962C8B-B14F-4D97-AF65-F5344CB8AC3E}">
        <p14:creationId xmlns:p14="http://schemas.microsoft.com/office/powerpoint/2010/main" val="48005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Fully 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GB" dirty="0"/>
              <a:t>How to preserve the spatial size of the output map (input size must be equal to the output size)?</a:t>
            </a:r>
          </a:p>
          <a:p>
            <a:pPr lvl="1"/>
            <a:r>
              <a:rPr lang="en-GB" dirty="0"/>
              <a:t>Don’t use any layers that reduce the spatial size -&gt; </a:t>
            </a:r>
            <a:r>
              <a:rPr lang="en-GB" dirty="0">
                <a:solidFill>
                  <a:srgbClr val="C00000"/>
                </a:solidFill>
              </a:rPr>
              <a:t>inefficient</a:t>
            </a:r>
          </a:p>
          <a:p>
            <a:pPr lvl="1"/>
            <a:r>
              <a:rPr lang="en-GB" dirty="0"/>
              <a:t>Use two paths in the network: a down-sampling and an up-sampling path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99592" y="2996952"/>
            <a:ext cx="6840760" cy="864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6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Fully convolutional neural networks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" y="2605880"/>
            <a:ext cx="1958993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92" y="2656096"/>
            <a:ext cx="2012284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93805" y="3146810"/>
            <a:ext cx="1684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Down sampling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layers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86280" y="3207217"/>
            <a:ext cx="1728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Up-sampling layers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9996"/>
            <a:ext cx="4715938" cy="220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2555776" y="1988840"/>
            <a:ext cx="79208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0294" y="1342509"/>
            <a:ext cx="3096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Down-sampling: </a:t>
            </a:r>
            <a:r>
              <a:rPr lang="en-GB" dirty="0" err="1"/>
              <a:t>strided</a:t>
            </a:r>
            <a:r>
              <a:rPr lang="en-GB" dirty="0"/>
              <a:t> convolutions, pooling layers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96136" y="5229200"/>
            <a:ext cx="309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Up-sampling: NN, bilinear interpolation, max </a:t>
            </a:r>
            <a:r>
              <a:rPr lang="en-GB" dirty="0" err="1"/>
              <a:t>unpooling</a:t>
            </a:r>
            <a:r>
              <a:rPr lang="en-GB" dirty="0"/>
              <a:t>, transposed convolution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796136" y="4221088"/>
            <a:ext cx="618336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0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vision tasks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70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Up-sampling techniques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Up-sampling</a:t>
            </a:r>
            <a:br>
              <a:rPr lang="en-GB" dirty="0"/>
            </a:br>
            <a:r>
              <a:rPr lang="en-GB" sz="2200" dirty="0"/>
              <a:t>Nearest neighbour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72317"/>
              </p:ext>
            </p:extLst>
          </p:nvPr>
        </p:nvGraphicFramePr>
        <p:xfrm>
          <a:off x="899592" y="2492896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5603"/>
              </p:ext>
            </p:extLst>
          </p:nvPr>
        </p:nvGraphicFramePr>
        <p:xfrm>
          <a:off x="4932040" y="2038213"/>
          <a:ext cx="2880000" cy="2880000"/>
        </p:xfrm>
        <a:graphic>
          <a:graphicData uri="http://schemas.openxmlformats.org/drawingml/2006/table">
            <a:tbl>
              <a:tblPr firstRow="1" firstCol="1" bandRow="1"/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19254" y="429309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2x2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6176" y="50851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4x4</a:t>
            </a:r>
          </a:p>
        </p:txBody>
      </p:sp>
    </p:spTree>
    <p:extLst>
      <p:ext uri="{BB962C8B-B14F-4D97-AF65-F5344CB8AC3E}">
        <p14:creationId xmlns:p14="http://schemas.microsoft.com/office/powerpoint/2010/main" val="378901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49" y="0"/>
            <a:ext cx="8229600" cy="1143000"/>
          </a:xfrm>
        </p:spPr>
        <p:txBody>
          <a:bodyPr/>
          <a:lstStyle/>
          <a:p>
            <a:pPr algn="l"/>
            <a:r>
              <a:rPr lang="en-GB" dirty="0">
                <a:solidFill>
                  <a:prstClr val="black"/>
                </a:solidFill>
              </a:rPr>
              <a:t>Up-sampling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2200" dirty="0">
                <a:solidFill>
                  <a:prstClr val="black"/>
                </a:solidFill>
              </a:rPr>
              <a:t>Bilinear interpolation</a:t>
            </a:r>
            <a:endParaRPr lang="en-GB" dirty="0"/>
          </a:p>
        </p:txBody>
      </p:sp>
      <p:pic>
        <p:nvPicPr>
          <p:cNvPr id="4" name="Picture 2" descr="Example of bilinear interpolation in grayscale valu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2" y="3992382"/>
            <a:ext cx="26098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39" y="4293096"/>
            <a:ext cx="5423103" cy="131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82" y="5805264"/>
            <a:ext cx="61817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The four red dots show the data points and the green dot is the point at which we want to interpolat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0" y="764704"/>
            <a:ext cx="3324567" cy="314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42972" y="3789040"/>
            <a:ext cx="826147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40993"/>
            <a:ext cx="47625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81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Up-sampling</a:t>
            </a:r>
            <a:br>
              <a:rPr lang="en-GB" dirty="0"/>
            </a:br>
            <a:r>
              <a:rPr lang="en-GB" sz="2200" dirty="0">
                <a:solidFill>
                  <a:prstClr val="black"/>
                </a:solidFill>
              </a:rPr>
              <a:t>Bilinear interpolation</a:t>
            </a:r>
            <a:endParaRPr lang="en-GB" sz="2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060008"/>
              </p:ext>
            </p:extLst>
          </p:nvPr>
        </p:nvGraphicFramePr>
        <p:xfrm>
          <a:off x="899592" y="2492896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044337"/>
              </p:ext>
            </p:extLst>
          </p:nvPr>
        </p:nvGraphicFramePr>
        <p:xfrm>
          <a:off x="4932040" y="2038213"/>
          <a:ext cx="2880000" cy="2880000"/>
        </p:xfrm>
        <a:graphic>
          <a:graphicData uri="http://schemas.openxmlformats.org/drawingml/2006/table">
            <a:tbl>
              <a:tblPr firstRow="1" firstCol="1" bandRow="1"/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17.5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17.5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22.5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27.5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32.5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37.5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19254" y="429309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2x2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6176" y="50851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4x4</a:t>
            </a:r>
          </a:p>
        </p:txBody>
      </p:sp>
    </p:spTree>
    <p:extLst>
      <p:ext uri="{BB962C8B-B14F-4D97-AF65-F5344CB8AC3E}">
        <p14:creationId xmlns:p14="http://schemas.microsoft.com/office/powerpoint/2010/main" val="3815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Up-sampling in torch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4479502"/>
            <a:ext cx="216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Interpolation:</a:t>
            </a:r>
          </a:p>
          <a:p>
            <a:r>
              <a:rPr lang="en-GB" dirty="0"/>
              <a:t> - nearest</a:t>
            </a:r>
          </a:p>
          <a:p>
            <a:r>
              <a:rPr lang="en-GB" dirty="0"/>
              <a:t> - bilinear</a:t>
            </a:r>
          </a:p>
          <a:p>
            <a:r>
              <a:rPr lang="en-GB" dirty="0"/>
              <a:t> - </a:t>
            </a:r>
            <a:r>
              <a:rPr lang="en-GB" dirty="0" err="1"/>
              <a:t>bicubic</a:t>
            </a:r>
            <a:endParaRPr lang="en-GB" dirty="0"/>
          </a:p>
          <a:p>
            <a:r>
              <a:rPr lang="en-GB" dirty="0"/>
              <a:t> - </a:t>
            </a:r>
            <a:r>
              <a:rPr lang="en-GB" dirty="0" err="1"/>
              <a:t>trilinear</a:t>
            </a:r>
            <a:r>
              <a:rPr lang="en-GB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1247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6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Max un-pooling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70131"/>
              </p:ext>
            </p:extLst>
          </p:nvPr>
        </p:nvGraphicFramePr>
        <p:xfrm>
          <a:off x="3203848" y="3068960"/>
          <a:ext cx="1080000" cy="1080000"/>
        </p:xfrm>
        <a:graphic>
          <a:graphicData uri="http://schemas.openxmlformats.org/drawingml/2006/table">
            <a:tbl>
              <a:tblPr firstRow="1" firstCol="1" bandRow="1"/>
              <a:tblGrid>
                <a:gridCol w="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971162"/>
              </p:ext>
            </p:extLst>
          </p:nvPr>
        </p:nvGraphicFramePr>
        <p:xfrm>
          <a:off x="6876256" y="2420888"/>
          <a:ext cx="216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337315"/>
              </p:ext>
            </p:extLst>
          </p:nvPr>
        </p:nvGraphicFramePr>
        <p:xfrm>
          <a:off x="179512" y="2492896"/>
          <a:ext cx="216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5537" y="5013176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Pooling</a:t>
            </a:r>
            <a:r>
              <a:rPr lang="en-GB" dirty="0"/>
              <a:t>: remember the position of the maximum element within the receptive field of the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8264" y="4984960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Max Un-Pooling</a:t>
            </a:r>
            <a:r>
              <a:rPr lang="en-GB" dirty="0"/>
              <a:t>: use the position of the max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6852" y="350100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……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94" y="1308447"/>
            <a:ext cx="1961267" cy="99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62292" y="1484784"/>
            <a:ext cx="334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Symmetric structure of the FCN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024" y="2420888"/>
            <a:ext cx="0" cy="403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576" y="6165304"/>
            <a:ext cx="241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DOWNSAMPLING PATH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36680" y="6165304"/>
            <a:ext cx="208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UP-SAMPLING PATH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707904" y="2420888"/>
            <a:ext cx="324036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5" idx="1"/>
          </p:cNvCxnSpPr>
          <p:nvPr/>
        </p:nvCxnSpPr>
        <p:spPr>
          <a:xfrm flipV="1">
            <a:off x="3707904" y="3500888"/>
            <a:ext cx="3168352" cy="72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Transposed convolutions</a:t>
            </a:r>
            <a:br>
              <a:rPr lang="en-GB" dirty="0"/>
            </a:br>
            <a:r>
              <a:rPr lang="en-GB" sz="2700" b="1" dirty="0"/>
              <a:t>Learnable</a:t>
            </a:r>
            <a:r>
              <a:rPr lang="en-GB" sz="2700" dirty="0"/>
              <a:t> up-sampling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Remember </a:t>
            </a:r>
            <a:r>
              <a:rPr lang="en-GB" i="1" dirty="0" err="1"/>
              <a:t>strided</a:t>
            </a:r>
            <a:r>
              <a:rPr lang="en-GB" dirty="0"/>
              <a:t> convolutions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42460"/>
              </p:ext>
            </p:extLst>
          </p:nvPr>
        </p:nvGraphicFramePr>
        <p:xfrm>
          <a:off x="1187624" y="270892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15616" y="5094476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3x3, stride 2, pad 1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091876"/>
              </p:ext>
            </p:extLst>
          </p:nvPr>
        </p:nvGraphicFramePr>
        <p:xfrm>
          <a:off x="4716016" y="2924944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735853" y="2348880"/>
            <a:ext cx="1152128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/>
          <p:cNvCxnSpPr>
            <a:stCxn id="11" idx="0"/>
          </p:cNvCxnSpPr>
          <p:nvPr/>
        </p:nvCxnSpPr>
        <p:spPr>
          <a:xfrm>
            <a:off x="1311917" y="2348880"/>
            <a:ext cx="3404099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311917" y="3284984"/>
            <a:ext cx="3404099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8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Transposed convolutions</a:t>
            </a:r>
            <a:br>
              <a:rPr lang="en-GB" dirty="0"/>
            </a:br>
            <a:r>
              <a:rPr lang="en-GB" sz="2700" b="1" dirty="0"/>
              <a:t>Learnable</a:t>
            </a:r>
            <a:r>
              <a:rPr lang="en-GB" sz="2700" dirty="0"/>
              <a:t> up-sampling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Remember </a:t>
            </a:r>
            <a:r>
              <a:rPr lang="en-GB" i="1" dirty="0" err="1"/>
              <a:t>strided</a:t>
            </a:r>
            <a:r>
              <a:rPr lang="en-GB" dirty="0"/>
              <a:t> convolutions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809349"/>
              </p:ext>
            </p:extLst>
          </p:nvPr>
        </p:nvGraphicFramePr>
        <p:xfrm>
          <a:off x="1187624" y="270892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15616" y="5094476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3x3, stride 2, pad 1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06724"/>
              </p:ext>
            </p:extLst>
          </p:nvPr>
        </p:nvGraphicFramePr>
        <p:xfrm>
          <a:off x="4716016" y="2924944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>
            <a:endCxn id="10" idx="0"/>
          </p:cNvCxnSpPr>
          <p:nvPr/>
        </p:nvCxnSpPr>
        <p:spPr>
          <a:xfrm>
            <a:off x="2339752" y="2320320"/>
            <a:ext cx="2736264" cy="604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311917" y="3284984"/>
            <a:ext cx="3764099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4693" y="2318064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554597" y="2324952"/>
            <a:ext cx="1103429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3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Transposed convolutions</a:t>
            </a:r>
            <a:br>
              <a:rPr lang="en-GB" dirty="0"/>
            </a:br>
            <a:r>
              <a:rPr lang="en-GB" sz="2700" b="1" dirty="0"/>
              <a:t>Learnable</a:t>
            </a:r>
            <a:r>
              <a:rPr lang="en-GB" sz="2700" dirty="0"/>
              <a:t> up-sampling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Remember </a:t>
            </a:r>
            <a:r>
              <a:rPr lang="en-GB" i="1" dirty="0" err="1"/>
              <a:t>strided</a:t>
            </a:r>
            <a:r>
              <a:rPr lang="en-GB" dirty="0"/>
              <a:t> convolutions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18653"/>
              </p:ext>
            </p:extLst>
          </p:nvPr>
        </p:nvGraphicFramePr>
        <p:xfrm>
          <a:off x="1187624" y="270892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15616" y="5094476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3x3, stride 2, pad 1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429413"/>
              </p:ext>
            </p:extLst>
          </p:nvPr>
        </p:nvGraphicFramePr>
        <p:xfrm>
          <a:off x="4716016" y="2924944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>
            <a:endCxn id="10" idx="1"/>
          </p:cNvCxnSpPr>
          <p:nvPr/>
        </p:nvCxnSpPr>
        <p:spPr>
          <a:xfrm>
            <a:off x="735853" y="3068960"/>
            <a:ext cx="3980163" cy="215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</p:cNvCxnSpPr>
          <p:nvPr/>
        </p:nvCxnSpPr>
        <p:spPr>
          <a:xfrm flipV="1">
            <a:off x="1311917" y="3609020"/>
            <a:ext cx="3404099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4693" y="2318064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35853" y="3068960"/>
            <a:ext cx="1152128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547664" y="2318064"/>
            <a:ext cx="1110362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Transposed convolutions</a:t>
            </a:r>
            <a:br>
              <a:rPr lang="en-GB" dirty="0"/>
            </a:br>
            <a:r>
              <a:rPr lang="en-GB" sz="2700" b="1" dirty="0"/>
              <a:t>Learnable</a:t>
            </a:r>
            <a:r>
              <a:rPr lang="en-GB" sz="2700" dirty="0"/>
              <a:t> up-sampling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Remember </a:t>
            </a:r>
            <a:r>
              <a:rPr lang="en-GB" i="1" dirty="0" err="1"/>
              <a:t>strided</a:t>
            </a:r>
            <a:r>
              <a:rPr lang="en-GB" dirty="0"/>
              <a:t> convolutions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98832"/>
              </p:ext>
            </p:extLst>
          </p:nvPr>
        </p:nvGraphicFramePr>
        <p:xfrm>
          <a:off x="1187624" y="270892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15616" y="5094476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3x3, stride 2, pad 1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11473"/>
              </p:ext>
            </p:extLst>
          </p:nvPr>
        </p:nvGraphicFramePr>
        <p:xfrm>
          <a:off x="4716016" y="2924944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>
            <a:stCxn id="11" idx="0"/>
          </p:cNvCxnSpPr>
          <p:nvPr/>
        </p:nvCxnSpPr>
        <p:spPr>
          <a:xfrm>
            <a:off x="2081962" y="3056392"/>
            <a:ext cx="2994094" cy="228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  <a:endCxn id="10" idx="2"/>
          </p:cNvCxnSpPr>
          <p:nvPr/>
        </p:nvCxnSpPr>
        <p:spPr>
          <a:xfrm flipV="1">
            <a:off x="2081962" y="3644944"/>
            <a:ext cx="2994054" cy="491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4693" y="2318064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547664" y="2318064"/>
            <a:ext cx="1110362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762771" y="3056392"/>
            <a:ext cx="1110362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505898" y="3056392"/>
            <a:ext cx="1152128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5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Computer vision tasks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581128"/>
            <a:ext cx="326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Classification</a:t>
            </a:r>
          </a:p>
          <a:p>
            <a:r>
              <a:rPr lang="en-GB" dirty="0"/>
              <a:t>What object is in this image?</a:t>
            </a:r>
          </a:p>
          <a:p>
            <a:r>
              <a:rPr lang="en-GB" dirty="0"/>
              <a:t>CAT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3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03" y="1525921"/>
            <a:ext cx="34385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06840" y="4581128"/>
            <a:ext cx="326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Semantic segmentation</a:t>
            </a:r>
          </a:p>
          <a:p>
            <a:r>
              <a:rPr lang="en-GB" dirty="0"/>
              <a:t>What label has each pixel?</a:t>
            </a:r>
          </a:p>
          <a:p>
            <a:r>
              <a:rPr lang="en-GB" dirty="0"/>
              <a:t>Pixel level, we are not interested in objects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6381328"/>
            <a:ext cx="527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4"/>
              </a:rPr>
              <a:t>https://tariq-hasan.github.io/concepts/computer-vision-semantic-segmentation/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6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Transposed convolutions</a:t>
            </a:r>
            <a:br>
              <a:rPr lang="en-GB" dirty="0"/>
            </a:br>
            <a:r>
              <a:rPr lang="en-GB" sz="2700" b="1" dirty="0"/>
              <a:t>Learnable</a:t>
            </a:r>
            <a:r>
              <a:rPr lang="en-GB" sz="2700" dirty="0"/>
              <a:t> up-sampling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09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NOW: transposed convolutions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068925"/>
              </p:ext>
            </p:extLst>
          </p:nvPr>
        </p:nvGraphicFramePr>
        <p:xfrm>
          <a:off x="5292080" y="2852936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97891"/>
              </p:ext>
            </p:extLst>
          </p:nvPr>
        </p:nvGraphicFramePr>
        <p:xfrm>
          <a:off x="971600" y="2866736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en-GB" sz="11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99592" y="6237312"/>
            <a:ext cx="196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3x3, stride 2, pad 1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0032" y="2492896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771800" y="2780928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032360" y="230823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84388"/>
            <a:ext cx="5331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input feature </a:t>
            </a:r>
            <a:r>
              <a:rPr lang="en-GB" i="1" dirty="0"/>
              <a:t>i1 </a:t>
            </a:r>
            <a:r>
              <a:rPr lang="en-GB" dirty="0"/>
              <a:t>is multiplied with the filter values</a:t>
            </a:r>
          </a:p>
          <a:p>
            <a:r>
              <a:rPr lang="en-GB" i="1" dirty="0"/>
              <a:t>i1 </a:t>
            </a:r>
            <a:r>
              <a:rPr lang="en-GB" dirty="0"/>
              <a:t>is like a weight for the filter value. </a:t>
            </a:r>
          </a:p>
          <a:p>
            <a:r>
              <a:rPr lang="en-GB" dirty="0"/>
              <a:t>Copy the “weighted” filter in the 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39616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Transposed convolutions</a:t>
            </a:r>
            <a:br>
              <a:rPr lang="en-GB" dirty="0"/>
            </a:br>
            <a:r>
              <a:rPr lang="en-GB" sz="2700" b="1" dirty="0"/>
              <a:t>Learnable</a:t>
            </a:r>
            <a:r>
              <a:rPr lang="en-GB" sz="2700" dirty="0"/>
              <a:t> up-sampling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09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NOW: transposed convolutions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94886"/>
              </p:ext>
            </p:extLst>
          </p:nvPr>
        </p:nvGraphicFramePr>
        <p:xfrm>
          <a:off x="5292080" y="2852936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25060"/>
              </p:ext>
            </p:extLst>
          </p:nvPr>
        </p:nvGraphicFramePr>
        <p:xfrm>
          <a:off x="971600" y="2852936"/>
          <a:ext cx="720000" cy="733800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3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GB" sz="11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en-GB" sz="11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99592" y="6237312"/>
            <a:ext cx="196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3x3, stride 2, pad 1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0032" y="2492896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771800" y="2780928"/>
            <a:ext cx="1152128" cy="108012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032360" y="230823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84388"/>
            <a:ext cx="5331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input feature </a:t>
            </a:r>
            <a:r>
              <a:rPr lang="en-GB" i="1" dirty="0"/>
              <a:t>i2 </a:t>
            </a:r>
            <a:r>
              <a:rPr lang="en-GB" dirty="0"/>
              <a:t>is multiplied with the filter values</a:t>
            </a:r>
          </a:p>
          <a:p>
            <a:r>
              <a:rPr lang="en-GB" i="1" dirty="0"/>
              <a:t>i2 </a:t>
            </a:r>
            <a:r>
              <a:rPr lang="en-GB" dirty="0"/>
              <a:t>is like a weight for the filter value. </a:t>
            </a:r>
          </a:p>
          <a:p>
            <a:r>
              <a:rPr lang="en-GB" dirty="0"/>
              <a:t>Copy the “weighted” filter in the corresponding 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52120" y="2492896"/>
            <a:ext cx="1080120" cy="10801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868144" y="1556792"/>
            <a:ext cx="1080120" cy="1120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92280" y="1193847"/>
            <a:ext cx="1763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Where there is overlap, sum up the values</a:t>
            </a:r>
          </a:p>
        </p:txBody>
      </p:sp>
    </p:spTree>
    <p:extLst>
      <p:ext uri="{BB962C8B-B14F-4D97-AF65-F5344CB8AC3E}">
        <p14:creationId xmlns:p14="http://schemas.microsoft.com/office/powerpoint/2010/main" val="16082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Transposed convolutions</a:t>
            </a:r>
            <a:br>
              <a:rPr lang="en-GB" dirty="0"/>
            </a:br>
            <a:r>
              <a:rPr lang="en-GB" sz="2700" b="1" dirty="0"/>
              <a:t>Learnable</a:t>
            </a:r>
            <a:r>
              <a:rPr lang="en-GB" sz="2700" dirty="0"/>
              <a:t> up-sampling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619508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weights of the filter are learned</a:t>
            </a:r>
          </a:p>
          <a:p>
            <a:r>
              <a:rPr lang="en-GB" sz="2400" dirty="0"/>
              <a:t>At each position multiply the filter values with the corresponding position of the input layer to get the result of the output</a:t>
            </a:r>
          </a:p>
          <a:p>
            <a:r>
              <a:rPr lang="en-GB" sz="2400" dirty="0"/>
              <a:t>Add overlapping positions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712" y="5356516"/>
            <a:ext cx="318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Example: 1 stride and 0 padding</a:t>
            </a:r>
          </a:p>
        </p:txBody>
      </p:sp>
      <p:pic>
        <p:nvPicPr>
          <p:cNvPr id="23556" name="Picture 4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01008"/>
            <a:ext cx="90678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805264"/>
            <a:ext cx="7315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8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Transposed convolutions</a:t>
            </a:r>
            <a:br>
              <a:rPr lang="en-GB" dirty="0"/>
            </a:br>
            <a:r>
              <a:rPr lang="en-GB" sz="2700" b="1" dirty="0"/>
              <a:t>Learnable</a:t>
            </a:r>
            <a:r>
              <a:rPr lang="en-GB" sz="2700" dirty="0"/>
              <a:t> up-sampling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700808"/>
            <a:ext cx="7513320" cy="4130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6453336"/>
            <a:ext cx="7532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</a:t>
            </a:r>
            <a:r>
              <a:rPr lang="en-GB" sz="1200" dirty="0">
                <a:hlinkClick r:id="rId3"/>
              </a:rPr>
              <a:t>https://medium.com/apache-mxnet/transposed-convolutions-explained-with-ms-excel-52d13030c7e8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2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Transposed convolutions in torch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7175500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3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U-Net, 2015</a:t>
            </a:r>
          </a:p>
        </p:txBody>
      </p:sp>
      <p:pic>
        <p:nvPicPr>
          <p:cNvPr id="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823024"/>
            <a:ext cx="8750661" cy="57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696" y="1657352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Skip connections to help the </a:t>
            </a:r>
            <a:r>
              <a:rPr lang="en-GB" sz="1200" dirty="0" err="1"/>
              <a:t>upsampling</a:t>
            </a:r>
            <a:r>
              <a:rPr lang="en-GB" sz="1200" dirty="0"/>
              <a:t> path recover spatially detailed information from the </a:t>
            </a:r>
            <a:r>
              <a:rPr lang="en-GB" sz="1200" dirty="0" err="1"/>
              <a:t>downsampling</a:t>
            </a:r>
            <a:r>
              <a:rPr lang="en-GB" sz="1200" dirty="0"/>
              <a:t> path</a:t>
            </a:r>
          </a:p>
        </p:txBody>
      </p:sp>
    </p:spTree>
    <p:extLst>
      <p:ext uri="{BB962C8B-B14F-4D97-AF65-F5344CB8AC3E}">
        <p14:creationId xmlns:p14="http://schemas.microsoft.com/office/powerpoint/2010/main" val="122788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100 layers tiramisu, 2017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40712"/>
            <a:ext cx="4102224" cy="534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89690"/>
            <a:ext cx="60841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The one hundred layers tiramisu: Fully convolutional </a:t>
            </a:r>
            <a:r>
              <a:rPr lang="en-GB" sz="1000" dirty="0" err="1"/>
              <a:t>densenets</a:t>
            </a:r>
            <a:r>
              <a:rPr lang="en-GB" sz="1000" dirty="0"/>
              <a:t> for semantic segmentation, 2016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619508"/>
            <a:ext cx="4464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2400" dirty="0"/>
              <a:t>Similar to U-Net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/>
              <a:t>uses Dense Block for convolutions and transposed convolutions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400" dirty="0"/>
          </a:p>
          <a:p>
            <a:pPr marL="285750" indent="-285750">
              <a:buFont typeface="Arial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568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A3D2950-4D75-9D9A-8256-32E7F9A8E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SegFormer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DE5CEB0B-B64E-2A61-5F6C-99C68E235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https://arxiv.org/pdf/2105.15203.pdf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271E19-417B-EB0E-9E08-E591CEF502C5}"/>
              </a:ext>
            </a:extLst>
          </p:cNvPr>
          <p:cNvSpPr txBox="1"/>
          <p:nvPr/>
        </p:nvSpPr>
        <p:spPr>
          <a:xfrm>
            <a:off x="92291" y="6423139"/>
            <a:ext cx="70567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https://github.com/ACSEkevin/An-Overview-of-Segformer-and-Details-Description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76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SegFormer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Transformer for semantic segmentation</a:t>
            </a:r>
          </a:p>
          <a:p>
            <a:pPr lvl="1"/>
            <a:r>
              <a:rPr lang="en-GB" dirty="0"/>
              <a:t>positional-encoding-free </a:t>
            </a:r>
            <a:endParaRPr lang="en-GB" dirty="0" smtClean="0"/>
          </a:p>
          <a:p>
            <a:pPr lvl="1"/>
            <a:r>
              <a:rPr lang="en-GB" dirty="0" smtClean="0"/>
              <a:t>hierarchical encoder</a:t>
            </a:r>
          </a:p>
          <a:p>
            <a:pPr lvl="1"/>
            <a:r>
              <a:rPr lang="en-GB" dirty="0" smtClean="0"/>
              <a:t>all-MLP </a:t>
            </a:r>
            <a:r>
              <a:rPr lang="en-GB" dirty="0"/>
              <a:t>decoder design that yields a powerful representation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700808"/>
            <a:ext cx="452079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3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SegFormer</a:t>
            </a:r>
            <a:endParaRPr lang="en-GB" dirty="0"/>
          </a:p>
        </p:txBody>
      </p:sp>
      <p:pic>
        <p:nvPicPr>
          <p:cNvPr id="3074" name="Picture 2" descr="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824708" cy="43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747" y="6525344"/>
            <a:ext cx="6102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https://github.com/ACSEkevin/An-Overview-of-Segformer-and-Details-Description</a:t>
            </a:r>
          </a:p>
        </p:txBody>
      </p:sp>
    </p:spTree>
    <p:extLst>
      <p:ext uri="{BB962C8B-B14F-4D97-AF65-F5344CB8AC3E}">
        <p14:creationId xmlns:p14="http://schemas.microsoft.com/office/powerpoint/2010/main" val="34818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Computer vision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5776" y="4601744"/>
            <a:ext cx="326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Object localization</a:t>
            </a:r>
          </a:p>
          <a:p>
            <a:pPr algn="ctr"/>
            <a:r>
              <a:rPr lang="en-GB" dirty="0"/>
              <a:t>What object is in this image and where is it located?</a:t>
            </a:r>
          </a:p>
          <a:p>
            <a:pPr algn="ctr"/>
            <a:r>
              <a:rPr lang="en-GB" dirty="0"/>
              <a:t>CAT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77409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99792" y="2009456"/>
            <a:ext cx="2520280" cy="194421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2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SegFormer</a:t>
            </a:r>
            <a:endParaRPr lang="en-GB" dirty="0"/>
          </a:p>
        </p:txBody>
      </p:sp>
      <p:pic>
        <p:nvPicPr>
          <p:cNvPr id="3074" name="Picture 2" descr="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824708" cy="43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747" y="6525344"/>
            <a:ext cx="6102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https://github.com/ACSEkevin/An-Overview-of-Segformer-and-Details-Description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95936" y="3326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Encoder</a:t>
            </a:r>
            <a:r>
              <a:rPr lang="en-GB" dirty="0" smtClean="0">
                <a:solidFill>
                  <a:srgbClr val="FF0000"/>
                </a:solidFill>
              </a:rPr>
              <a:t>: input </a:t>
            </a:r>
            <a:r>
              <a:rPr lang="en-GB" dirty="0">
                <a:solidFill>
                  <a:srgbClr val="FF0000"/>
                </a:solidFill>
              </a:rPr>
              <a:t>image is scaled to its </a:t>
            </a:r>
            <a:r>
              <a:rPr lang="en-GB" dirty="0" smtClean="0">
                <a:solidFill>
                  <a:srgbClr val="FF0000"/>
                </a:solidFill>
              </a:rPr>
              <a:t>1/32 size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Decoder</a:t>
            </a:r>
            <a:r>
              <a:rPr lang="en-GB" dirty="0" smtClean="0">
                <a:solidFill>
                  <a:srgbClr val="FF0000"/>
                </a:solidFill>
              </a:rPr>
              <a:t>:  </a:t>
            </a:r>
            <a:r>
              <a:rPr lang="en-GB" dirty="0" err="1">
                <a:solidFill>
                  <a:srgbClr val="FF0000"/>
                </a:solidFill>
              </a:rPr>
              <a:t>upsampled</a:t>
            </a:r>
            <a:r>
              <a:rPr lang="en-GB" dirty="0">
                <a:solidFill>
                  <a:srgbClr val="FF0000"/>
                </a:solidFill>
              </a:rPr>
              <a:t> to </a:t>
            </a:r>
            <a:r>
              <a:rPr lang="en-GB" dirty="0" smtClean="0">
                <a:solidFill>
                  <a:srgbClr val="FF0000"/>
                </a:solidFill>
              </a:rPr>
              <a:t>1/4</a:t>
            </a:r>
            <a:r>
              <a:rPr lang="en-GB" dirty="0">
                <a:solidFill>
                  <a:srgbClr val="FF0000"/>
                </a:solidFill>
              </a:rPr>
              <a:t> of the original </a:t>
            </a:r>
            <a:r>
              <a:rPr lang="en-GB" dirty="0" smtClean="0">
                <a:solidFill>
                  <a:srgbClr val="FF0000"/>
                </a:solidFill>
              </a:rPr>
              <a:t>size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6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SegFormer</a:t>
            </a:r>
            <a:r>
              <a:rPr lang="en-GB" dirty="0" smtClean="0"/>
              <a:t> Encoder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747" y="6525344"/>
            <a:ext cx="6102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https://github.com/ACSEkevin/An-Overview-of-Segformer-and-Details-Description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412776"/>
            <a:ext cx="17811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4015" y="1772816"/>
            <a:ext cx="5904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err="1" smtClean="0"/>
              <a:t>OverlapPatchEmbedding</a:t>
            </a:r>
            <a:endParaRPr lang="en-GB" sz="2400" b="1" i="1" dirty="0" smtClean="0"/>
          </a:p>
          <a:p>
            <a:r>
              <a:rPr lang="en-GB" sz="2400" dirty="0" smtClean="0"/>
              <a:t>- patch </a:t>
            </a:r>
            <a:r>
              <a:rPr lang="en-GB" sz="2400" dirty="0"/>
              <a:t>size &gt; strides which leads to information sharing between patches </a:t>
            </a:r>
            <a:r>
              <a:rPr lang="en-GB" sz="2400" dirty="0" smtClean="0"/>
              <a:t>thus </a:t>
            </a:r>
            <a:r>
              <a:rPr lang="en-GB" sz="2400" dirty="0"/>
              <a:t>called 'overlapped' patches.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4725" y="4293096"/>
            <a:ext cx="7424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nsolas" pitchFamily="49" charset="0"/>
              </a:rPr>
              <a:t>x = Conv2D(</a:t>
            </a:r>
            <a:r>
              <a:rPr lang="en-GB" dirty="0" err="1">
                <a:latin typeface="Consolas" pitchFamily="49" charset="0"/>
              </a:rPr>
              <a:t>n_filters</a:t>
            </a:r>
            <a:r>
              <a:rPr lang="en-GB" dirty="0">
                <a:latin typeface="Consolas" pitchFamily="49" charset="0"/>
              </a:rPr>
              <a:t>, </a:t>
            </a:r>
            <a:r>
              <a:rPr lang="en-GB" dirty="0" err="1">
                <a:latin typeface="Consolas" pitchFamily="49" charset="0"/>
              </a:rPr>
              <a:t>kernel_size</a:t>
            </a:r>
            <a:r>
              <a:rPr lang="en-GB" dirty="0">
                <a:latin typeface="Consolas" pitchFamily="49" charset="0"/>
              </a:rPr>
              <a:t>=</a:t>
            </a:r>
            <a:r>
              <a:rPr lang="en-GB" dirty="0" err="1">
                <a:latin typeface="Consolas" pitchFamily="49" charset="0"/>
              </a:rPr>
              <a:t>kernel_size</a:t>
            </a:r>
            <a:r>
              <a:rPr lang="en-GB" dirty="0">
                <a:latin typeface="Consolas" pitchFamily="49" charset="0"/>
              </a:rPr>
              <a:t>, strides=strides, padding='same')(inputs)</a:t>
            </a:r>
          </a:p>
          <a:p>
            <a:r>
              <a:rPr lang="en-GB" dirty="0">
                <a:latin typeface="Consolas" pitchFamily="49" charset="0"/>
              </a:rPr>
              <a:t>batches, height, width, </a:t>
            </a:r>
            <a:r>
              <a:rPr lang="en-GB" dirty="0" err="1">
                <a:latin typeface="Consolas" pitchFamily="49" charset="0"/>
              </a:rPr>
              <a:t>embed_dim</a:t>
            </a:r>
            <a:r>
              <a:rPr lang="en-GB" dirty="0">
                <a:latin typeface="Consolas" pitchFamily="49" charset="0"/>
              </a:rPr>
              <a:t> = </a:t>
            </a:r>
            <a:r>
              <a:rPr lang="en-GB" dirty="0" err="1">
                <a:latin typeface="Consolas" pitchFamily="49" charset="0"/>
              </a:rPr>
              <a:t>x.shape</a:t>
            </a:r>
            <a:endParaRPr lang="en-GB" dirty="0">
              <a:latin typeface="Consolas" pitchFamily="49" charset="0"/>
            </a:endParaRPr>
          </a:p>
          <a:p>
            <a:r>
              <a:rPr lang="en-GB" dirty="0">
                <a:latin typeface="Consolas" pitchFamily="49" charset="0"/>
              </a:rPr>
              <a:t>x = </a:t>
            </a:r>
            <a:r>
              <a:rPr lang="en-GB" dirty="0" err="1">
                <a:latin typeface="Consolas" pitchFamily="49" charset="0"/>
              </a:rPr>
              <a:t>tf.reshape</a:t>
            </a:r>
            <a:r>
              <a:rPr lang="en-GB" dirty="0">
                <a:latin typeface="Consolas" pitchFamily="49" charset="0"/>
              </a:rPr>
              <a:t>(x, shape=[-1, height * width, </a:t>
            </a:r>
            <a:r>
              <a:rPr lang="en-GB" dirty="0" err="1">
                <a:latin typeface="Consolas" pitchFamily="49" charset="0"/>
              </a:rPr>
              <a:t>embed_dim</a:t>
            </a:r>
            <a:r>
              <a:rPr lang="en-GB" dirty="0">
                <a:latin typeface="Consolas" pitchFamily="49" charset="0"/>
              </a:rPr>
              <a:t>])</a:t>
            </a:r>
          </a:p>
          <a:p>
            <a:r>
              <a:rPr lang="en-GB" dirty="0">
                <a:latin typeface="Consolas" pitchFamily="49" charset="0"/>
              </a:rPr>
              <a:t>x = </a:t>
            </a:r>
            <a:r>
              <a:rPr lang="en-GB" dirty="0" err="1">
                <a:latin typeface="Consolas" pitchFamily="49" charset="0"/>
              </a:rPr>
              <a:t>LayerNormalization</a:t>
            </a:r>
            <a:r>
              <a:rPr lang="en-GB" dirty="0">
                <a:latin typeface="Consolas" pitchFamily="49" charset="0"/>
              </a:rPr>
              <a:t>()(x)</a:t>
            </a:r>
          </a:p>
        </p:txBody>
      </p:sp>
    </p:spTree>
    <p:extLst>
      <p:ext uri="{BB962C8B-B14F-4D97-AF65-F5344CB8AC3E}">
        <p14:creationId xmlns:p14="http://schemas.microsoft.com/office/powerpoint/2010/main" val="21394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err="1" smtClean="0"/>
              <a:t>SegFormer</a:t>
            </a:r>
            <a:r>
              <a:rPr lang="en-GB" dirty="0" smtClean="0"/>
              <a:t> Encoder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747" y="6525344"/>
            <a:ext cx="6102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https://github.com/ACSEkevin/An-Overview-of-Segformer-and-Details-Description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5187"/>
            <a:ext cx="17811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dra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65304"/>
            <a:ext cx="832226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7544" y="1268760"/>
            <a:ext cx="2316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SegFormer</a:t>
            </a:r>
            <a:r>
              <a:rPr lang="en-GB" sz="2400" b="1" dirty="0"/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37095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"/>
          <a:stretch/>
        </p:blipFill>
        <p:spPr bwMode="auto">
          <a:xfrm>
            <a:off x="4441761" y="2301674"/>
            <a:ext cx="4324350" cy="369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err="1" smtClean="0"/>
              <a:t>SegFormer</a:t>
            </a:r>
            <a:r>
              <a:rPr lang="en-GB" dirty="0" smtClean="0"/>
              <a:t> Block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747" y="6525344"/>
            <a:ext cx="6102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https://github.com/ACSEkevin/An-Overview-of-Segformer-and-Details-Description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5187"/>
            <a:ext cx="17811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941" y="1268760"/>
            <a:ext cx="6533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 smtClean="0"/>
              <a:t>SegFormer</a:t>
            </a:r>
            <a:r>
              <a:rPr lang="en-GB" sz="2400" b="1" dirty="0" smtClean="0"/>
              <a:t> Block – </a:t>
            </a:r>
            <a:r>
              <a:rPr lang="en-GB" sz="2400" dirty="0" smtClean="0"/>
              <a:t>reduce the complexity of the attention mechanism</a:t>
            </a:r>
            <a:endParaRPr lang="en-GB" sz="2400" dirty="0"/>
          </a:p>
          <a:p>
            <a:endParaRPr lang="en-GB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2771636"/>
            <a:ext cx="419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Key and value go through a reduction layer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19972" y="3140968"/>
            <a:ext cx="1188132" cy="20162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-50335" y="393305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batches, </a:t>
            </a:r>
            <a:r>
              <a:rPr lang="en-GB" sz="1200" dirty="0" err="1"/>
              <a:t>n_patches</a:t>
            </a:r>
            <a:r>
              <a:rPr lang="en-GB" sz="1200" dirty="0"/>
              <a:t>, channels = </a:t>
            </a:r>
            <a:r>
              <a:rPr lang="en-GB" sz="1200" dirty="0" err="1"/>
              <a:t>inputs.shape</a:t>
            </a:r>
            <a:endParaRPr lang="en-GB" sz="1200" dirty="0"/>
          </a:p>
          <a:p>
            <a:r>
              <a:rPr lang="en-GB" sz="1200" dirty="0"/>
              <a:t>if </a:t>
            </a:r>
            <a:r>
              <a:rPr lang="en-GB" sz="1200" dirty="0" err="1"/>
              <a:t>sr_ratio</a:t>
            </a:r>
            <a:r>
              <a:rPr lang="en-GB" sz="1200" dirty="0"/>
              <a:t> &gt; 1:</a:t>
            </a:r>
          </a:p>
          <a:p>
            <a:r>
              <a:rPr lang="en-GB" sz="1200" dirty="0"/>
              <a:t>  inputs = </a:t>
            </a:r>
            <a:r>
              <a:rPr lang="en-GB" sz="1200" dirty="0" err="1"/>
              <a:t>tf.reshape</a:t>
            </a:r>
            <a:r>
              <a:rPr lang="en-GB" sz="1200" dirty="0"/>
              <a:t>(inputs, shape=[batches, height, width, </a:t>
            </a:r>
            <a:r>
              <a:rPr lang="en-GB" sz="1200" dirty="0" err="1"/>
              <a:t>embed_dim</a:t>
            </a:r>
            <a:r>
              <a:rPr lang="en-GB" sz="1200" dirty="0"/>
              <a:t>])</a:t>
            </a:r>
          </a:p>
          <a:p>
            <a:r>
              <a:rPr lang="en-GB" sz="1200" dirty="0"/>
              <a:t>  inputs = Conv2D(</a:t>
            </a:r>
            <a:r>
              <a:rPr lang="en-GB" sz="1200" dirty="0" err="1"/>
              <a:t>embed_dim</a:t>
            </a:r>
            <a:r>
              <a:rPr lang="en-GB" sz="1200" dirty="0"/>
              <a:t>, </a:t>
            </a:r>
            <a:r>
              <a:rPr lang="en-GB" sz="1200" dirty="0" err="1"/>
              <a:t>kernel_size</a:t>
            </a:r>
            <a:r>
              <a:rPr lang="en-GB" sz="1200" dirty="0"/>
              <a:t>=</a:t>
            </a:r>
            <a:r>
              <a:rPr lang="en-GB" sz="1200" dirty="0" err="1"/>
              <a:t>sr_ratio</a:t>
            </a:r>
            <a:r>
              <a:rPr lang="en-GB" sz="1200" dirty="0"/>
              <a:t>, strides=</a:t>
            </a:r>
            <a:r>
              <a:rPr lang="en-GB" sz="1200" dirty="0" err="1"/>
              <a:t>sr_ratio</a:t>
            </a:r>
            <a:r>
              <a:rPr lang="en-GB" sz="1200" dirty="0"/>
              <a:t>, padding='same')(inputs)</a:t>
            </a:r>
          </a:p>
          <a:p>
            <a:r>
              <a:rPr lang="en-GB" sz="1200" dirty="0"/>
              <a:t>  inputs = </a:t>
            </a:r>
            <a:r>
              <a:rPr lang="en-GB" sz="1200" dirty="0" err="1"/>
              <a:t>LayerNormalization</a:t>
            </a:r>
            <a:r>
              <a:rPr lang="en-GB" sz="1200" dirty="0"/>
              <a:t>()(inputs)</a:t>
            </a:r>
          </a:p>
          <a:p>
            <a:r>
              <a:rPr lang="en-GB" sz="1200" dirty="0"/>
              <a:t>  inputs = </a:t>
            </a:r>
            <a:r>
              <a:rPr lang="en-GB" sz="1200" dirty="0" err="1"/>
              <a:t>tf.reshape</a:t>
            </a:r>
            <a:r>
              <a:rPr lang="en-GB" sz="1200" dirty="0"/>
              <a:t>(inputs, shape=[batches, (height * width) // (</a:t>
            </a:r>
            <a:r>
              <a:rPr lang="en-GB" sz="1200" dirty="0" err="1"/>
              <a:t>sr_ratio</a:t>
            </a:r>
            <a:r>
              <a:rPr lang="en-GB" sz="1200" dirty="0"/>
              <a:t> ** 2), </a:t>
            </a:r>
            <a:r>
              <a:rPr lang="en-GB" sz="1200" dirty="0" err="1"/>
              <a:t>embed_dim</a:t>
            </a:r>
            <a:r>
              <a:rPr lang="en-GB" sz="1200" dirty="0"/>
              <a:t>])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0" y="5902788"/>
            <a:ext cx="629285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4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492896"/>
            <a:ext cx="3338308" cy="312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err="1" smtClean="0"/>
              <a:t>SegFormer</a:t>
            </a:r>
            <a:r>
              <a:rPr lang="en-GB" dirty="0" smtClean="0"/>
              <a:t> Block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747" y="6525344"/>
            <a:ext cx="6102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https://github.com/ACSEkevin/An-Overview-of-Segformer-and-Details-Description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5187"/>
            <a:ext cx="17811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3651" y="836712"/>
            <a:ext cx="55446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Mix FFN </a:t>
            </a:r>
          </a:p>
          <a:p>
            <a:r>
              <a:rPr lang="en-GB" sz="2400" b="1" dirty="0" smtClean="0"/>
              <a:t>- </a:t>
            </a:r>
            <a:r>
              <a:rPr lang="en-GB" sz="2400" dirty="0" smtClean="0"/>
              <a:t>positional </a:t>
            </a:r>
            <a:r>
              <a:rPr lang="en-GB" sz="2400" dirty="0"/>
              <a:t>encoding(PE) </a:t>
            </a:r>
            <a:r>
              <a:rPr lang="en-GB" sz="2400" dirty="0" smtClean="0"/>
              <a:t>are not </a:t>
            </a:r>
            <a:r>
              <a:rPr lang="en-GB" sz="2400" dirty="0"/>
              <a:t>necessary for segmentation </a:t>
            </a:r>
            <a:r>
              <a:rPr lang="en-GB" sz="2400" dirty="0" smtClean="0"/>
              <a:t>tasks</a:t>
            </a:r>
          </a:p>
          <a:p>
            <a:r>
              <a:rPr lang="en-GB" sz="2400" dirty="0" smtClean="0"/>
              <a:t>- It allows </a:t>
            </a:r>
            <a:r>
              <a:rPr lang="en-GB" sz="2400" dirty="0"/>
              <a:t>the positional information to flow through the network</a:t>
            </a:r>
            <a:endParaRPr lang="en-GB" sz="24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35699" y="2911003"/>
            <a:ext cx="51125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itchFamily="49" charset="0"/>
              </a:rPr>
              <a:t>batches, </a:t>
            </a:r>
            <a:r>
              <a:rPr lang="en-GB" sz="1400" dirty="0" err="1">
                <a:latin typeface="Consolas" pitchFamily="49" charset="0"/>
              </a:rPr>
              <a:t>n_patches</a:t>
            </a:r>
            <a:r>
              <a:rPr lang="en-GB" sz="1400" dirty="0">
                <a:latin typeface="Consolas" pitchFamily="49" charset="0"/>
              </a:rPr>
              <a:t>, channels = </a:t>
            </a:r>
            <a:r>
              <a:rPr lang="en-GB" sz="1400" dirty="0" err="1">
                <a:latin typeface="Consolas" pitchFamily="49" charset="0"/>
              </a:rPr>
              <a:t>inputs.shape</a:t>
            </a:r>
            <a:endParaRPr lang="en-GB" sz="1400" dirty="0">
              <a:latin typeface="Consolas" pitchFamily="49" charset="0"/>
            </a:endParaRPr>
          </a:p>
          <a:p>
            <a:r>
              <a:rPr lang="en-GB" sz="1400" dirty="0">
                <a:latin typeface="Consolas" pitchFamily="49" charset="0"/>
              </a:rPr>
              <a:t>x = Dense(</a:t>
            </a:r>
            <a:r>
              <a:rPr lang="en-GB" sz="1400" dirty="0" err="1">
                <a:latin typeface="Consolas" pitchFamily="49" charset="0"/>
              </a:rPr>
              <a:t>int</a:t>
            </a:r>
            <a:r>
              <a:rPr lang="en-GB" sz="1400" dirty="0">
                <a:latin typeface="Consolas" pitchFamily="49" charset="0"/>
              </a:rPr>
              <a:t>(</a:t>
            </a:r>
            <a:r>
              <a:rPr lang="en-GB" sz="1400" dirty="0" err="1">
                <a:latin typeface="Consolas" pitchFamily="49" charset="0"/>
              </a:rPr>
              <a:t>embed_dim</a:t>
            </a:r>
            <a:r>
              <a:rPr lang="en-GB" sz="1400" dirty="0">
                <a:latin typeface="Consolas" pitchFamily="49" charset="0"/>
              </a:rPr>
              <a:t> * </a:t>
            </a:r>
            <a:r>
              <a:rPr lang="en-GB" sz="1400" dirty="0" err="1">
                <a:latin typeface="Consolas" pitchFamily="49" charset="0"/>
              </a:rPr>
              <a:t>expansion_rate</a:t>
            </a:r>
            <a:r>
              <a:rPr lang="en-GB" sz="1400" dirty="0">
                <a:latin typeface="Consolas" pitchFamily="49" charset="0"/>
              </a:rPr>
              <a:t>), </a:t>
            </a:r>
            <a:r>
              <a:rPr lang="en-GB" sz="1400" dirty="0" err="1">
                <a:latin typeface="Consolas" pitchFamily="49" charset="0"/>
              </a:rPr>
              <a:t>use_bias</a:t>
            </a:r>
            <a:r>
              <a:rPr lang="en-GB" sz="1400" dirty="0">
                <a:latin typeface="Consolas" pitchFamily="49" charset="0"/>
              </a:rPr>
              <a:t>=True)(inputs)</a:t>
            </a:r>
          </a:p>
          <a:p>
            <a:r>
              <a:rPr lang="en-GB" sz="1400" dirty="0">
                <a:latin typeface="Consolas" pitchFamily="49" charset="0"/>
              </a:rPr>
              <a:t>x = </a:t>
            </a:r>
            <a:r>
              <a:rPr lang="en-GB" sz="1400" dirty="0" err="1">
                <a:latin typeface="Consolas" pitchFamily="49" charset="0"/>
              </a:rPr>
              <a:t>tf.reshape</a:t>
            </a:r>
            <a:r>
              <a:rPr lang="en-GB" sz="1400" dirty="0">
                <a:latin typeface="Consolas" pitchFamily="49" charset="0"/>
              </a:rPr>
              <a:t>(x, shape=[batches, height, width, </a:t>
            </a:r>
            <a:r>
              <a:rPr lang="en-GB" sz="1400" dirty="0" err="1">
                <a:latin typeface="Consolas" pitchFamily="49" charset="0"/>
              </a:rPr>
              <a:t>int</a:t>
            </a:r>
            <a:r>
              <a:rPr lang="en-GB" sz="1400" dirty="0">
                <a:latin typeface="Consolas" pitchFamily="49" charset="0"/>
              </a:rPr>
              <a:t>(</a:t>
            </a:r>
            <a:r>
              <a:rPr lang="en-GB" sz="1400" dirty="0" err="1">
                <a:latin typeface="Consolas" pitchFamily="49" charset="0"/>
              </a:rPr>
              <a:t>embed_dim</a:t>
            </a:r>
            <a:r>
              <a:rPr lang="en-GB" sz="1400" dirty="0">
                <a:latin typeface="Consolas" pitchFamily="49" charset="0"/>
              </a:rPr>
              <a:t> * </a:t>
            </a:r>
            <a:r>
              <a:rPr lang="en-GB" sz="1400" dirty="0" err="1">
                <a:latin typeface="Consolas" pitchFamily="49" charset="0"/>
              </a:rPr>
              <a:t>expansion_rate</a:t>
            </a:r>
            <a:r>
              <a:rPr lang="en-GB" sz="1400" dirty="0">
                <a:latin typeface="Consolas" pitchFamily="49" charset="0"/>
              </a:rPr>
              <a:t>)])</a:t>
            </a:r>
          </a:p>
          <a:p>
            <a:r>
              <a:rPr lang="en-GB" sz="1400" dirty="0">
                <a:latin typeface="Consolas" pitchFamily="49" charset="0"/>
              </a:rPr>
              <a:t>x = </a:t>
            </a:r>
            <a:r>
              <a:rPr lang="en-GB" sz="1400" b="1" dirty="0">
                <a:latin typeface="Consolas" pitchFamily="49" charset="0"/>
              </a:rPr>
              <a:t>DepthwiseConv2D</a:t>
            </a:r>
            <a:r>
              <a:rPr lang="en-GB" sz="1400" dirty="0">
                <a:latin typeface="Consolas" pitchFamily="49" charset="0"/>
              </a:rPr>
              <a:t>(</a:t>
            </a:r>
            <a:r>
              <a:rPr lang="en-GB" sz="1400" dirty="0" err="1">
                <a:latin typeface="Consolas" pitchFamily="49" charset="0"/>
              </a:rPr>
              <a:t>kernel_size</a:t>
            </a:r>
            <a:r>
              <a:rPr lang="en-GB" sz="1400" dirty="0">
                <a:latin typeface="Consolas" pitchFamily="49" charset="0"/>
              </a:rPr>
              <a:t>=3, strides=1, padding='same')(x)</a:t>
            </a:r>
          </a:p>
          <a:p>
            <a:r>
              <a:rPr lang="en-GB" sz="1400" dirty="0">
                <a:latin typeface="Consolas" pitchFamily="49" charset="0"/>
              </a:rPr>
              <a:t>x = </a:t>
            </a:r>
            <a:r>
              <a:rPr lang="en-GB" sz="1400" dirty="0" err="1">
                <a:latin typeface="Consolas" pitchFamily="49" charset="0"/>
              </a:rPr>
              <a:t>tf.reshape</a:t>
            </a:r>
            <a:r>
              <a:rPr lang="en-GB" sz="1400" dirty="0">
                <a:latin typeface="Consolas" pitchFamily="49" charset="0"/>
              </a:rPr>
              <a:t>(x, shape=[batches, </a:t>
            </a:r>
            <a:r>
              <a:rPr lang="en-GB" sz="1400" dirty="0" err="1">
                <a:latin typeface="Consolas" pitchFamily="49" charset="0"/>
              </a:rPr>
              <a:t>n_patches</a:t>
            </a:r>
            <a:r>
              <a:rPr lang="en-GB" sz="1400" dirty="0">
                <a:latin typeface="Consolas" pitchFamily="49" charset="0"/>
              </a:rPr>
              <a:t>, </a:t>
            </a:r>
            <a:r>
              <a:rPr lang="en-GB" sz="1400" dirty="0" err="1">
                <a:latin typeface="Consolas" pitchFamily="49" charset="0"/>
              </a:rPr>
              <a:t>int</a:t>
            </a:r>
            <a:r>
              <a:rPr lang="en-GB" sz="1400" dirty="0">
                <a:latin typeface="Consolas" pitchFamily="49" charset="0"/>
              </a:rPr>
              <a:t>(</a:t>
            </a:r>
            <a:r>
              <a:rPr lang="en-GB" sz="1400" dirty="0" err="1">
                <a:latin typeface="Consolas" pitchFamily="49" charset="0"/>
              </a:rPr>
              <a:t>embed_dim</a:t>
            </a:r>
            <a:r>
              <a:rPr lang="en-GB" sz="1400" dirty="0">
                <a:latin typeface="Consolas" pitchFamily="49" charset="0"/>
              </a:rPr>
              <a:t> * </a:t>
            </a:r>
            <a:r>
              <a:rPr lang="en-GB" sz="1400" dirty="0" err="1">
                <a:latin typeface="Consolas" pitchFamily="49" charset="0"/>
              </a:rPr>
              <a:t>expansion_rate</a:t>
            </a:r>
            <a:r>
              <a:rPr lang="en-GB" sz="1400" dirty="0">
                <a:latin typeface="Consolas" pitchFamily="49" charset="0"/>
              </a:rPr>
              <a:t>)])</a:t>
            </a:r>
          </a:p>
          <a:p>
            <a:r>
              <a:rPr lang="en-GB" sz="1400" dirty="0">
                <a:latin typeface="Consolas" pitchFamily="49" charset="0"/>
              </a:rPr>
              <a:t>x = Activation('</a:t>
            </a:r>
            <a:r>
              <a:rPr lang="en-GB" sz="1400" dirty="0" err="1">
                <a:latin typeface="Consolas" pitchFamily="49" charset="0"/>
              </a:rPr>
              <a:t>gelu</a:t>
            </a:r>
            <a:r>
              <a:rPr lang="en-GB" sz="1400" dirty="0">
                <a:latin typeface="Consolas" pitchFamily="49" charset="0"/>
              </a:rPr>
              <a:t>')(x)</a:t>
            </a:r>
          </a:p>
          <a:p>
            <a:r>
              <a:rPr lang="en-GB" sz="1400" dirty="0">
                <a:latin typeface="Consolas" pitchFamily="49" charset="0"/>
              </a:rPr>
              <a:t>x = Dense(</a:t>
            </a:r>
            <a:r>
              <a:rPr lang="en-GB" sz="1400" dirty="0" err="1">
                <a:latin typeface="Consolas" pitchFamily="49" charset="0"/>
              </a:rPr>
              <a:t>embed_dim</a:t>
            </a:r>
            <a:r>
              <a:rPr lang="en-GB" sz="1400" dirty="0">
                <a:latin typeface="Consolas" pitchFamily="49" charset="0"/>
              </a:rPr>
              <a:t>, </a:t>
            </a:r>
            <a:r>
              <a:rPr lang="en-GB" sz="1400" dirty="0" err="1">
                <a:latin typeface="Consolas" pitchFamily="49" charset="0"/>
              </a:rPr>
              <a:t>use_bias</a:t>
            </a:r>
            <a:r>
              <a:rPr lang="en-GB" sz="1400" dirty="0">
                <a:latin typeface="Consolas" pitchFamily="49" charset="0"/>
              </a:rPr>
              <a:t>=True)(</a:t>
            </a:r>
            <a:r>
              <a:rPr lang="en-GB" sz="1400" dirty="0" smtClean="0">
                <a:latin typeface="Consolas" pitchFamily="49" charset="0"/>
              </a:rPr>
              <a:t>x</a:t>
            </a:r>
            <a:endParaRPr lang="en-GB" sz="1400" dirty="0">
              <a:latin typeface="Consolas" pitchFamily="49" charset="0"/>
            </a:endParaRPr>
          </a:p>
          <a:p>
            <a:r>
              <a:rPr lang="en-GB" sz="1400" dirty="0">
                <a:latin typeface="Consolas" pitchFamily="49" charset="0"/>
              </a:rPr>
              <a:t>x = Dropout(rate=</a:t>
            </a:r>
            <a:r>
              <a:rPr lang="en-GB" sz="1400" dirty="0" err="1">
                <a:latin typeface="Consolas" pitchFamily="49" charset="0"/>
              </a:rPr>
              <a:t>drop_rate</a:t>
            </a:r>
            <a:r>
              <a:rPr lang="en-GB" sz="1400" dirty="0">
                <a:latin typeface="Consolas" pitchFamily="49" charset="0"/>
              </a:rPr>
              <a:t>)(x)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36" y="5580823"/>
            <a:ext cx="5669607" cy="9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err="1" smtClean="0"/>
              <a:t>SegFormer</a:t>
            </a:r>
            <a:r>
              <a:rPr lang="en-GB" dirty="0" smtClean="0"/>
              <a:t> Block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747" y="6525344"/>
            <a:ext cx="6102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https://github.com/ACSEkevin/An-Overview-of-Segformer-and-Details-Description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5187"/>
            <a:ext cx="17811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7545" y="1268760"/>
            <a:ext cx="5544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 smtClean="0"/>
              <a:t>OverlapPatchMerging</a:t>
            </a:r>
            <a:r>
              <a:rPr lang="en-GB" sz="2400" b="1" dirty="0" smtClean="0"/>
              <a:t>: </a:t>
            </a:r>
            <a:r>
              <a:rPr lang="en-GB" sz="2400" dirty="0" smtClean="0"/>
              <a:t>reconstruct </a:t>
            </a:r>
            <a:r>
              <a:rPr lang="en-GB" sz="2400" dirty="0"/>
              <a:t>sequences (patches) to feature maps</a:t>
            </a:r>
            <a:endParaRPr lang="en-GB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179512" y="371703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nsolas" pitchFamily="49" charset="0"/>
              </a:rPr>
              <a:t>x = </a:t>
            </a:r>
            <a:r>
              <a:rPr lang="en-GB" dirty="0" err="1">
                <a:latin typeface="Consolas" pitchFamily="49" charset="0"/>
              </a:rPr>
              <a:t>LayerNormalization</a:t>
            </a:r>
            <a:r>
              <a:rPr lang="en-GB" dirty="0">
                <a:latin typeface="Consolas" pitchFamily="49" charset="0"/>
              </a:rPr>
              <a:t>()(x)</a:t>
            </a:r>
          </a:p>
          <a:p>
            <a:r>
              <a:rPr lang="en-GB" dirty="0" err="1">
                <a:latin typeface="Consolas" pitchFamily="49" charset="0"/>
              </a:rPr>
              <a:t>feature_Cx</a:t>
            </a:r>
            <a:r>
              <a:rPr lang="en-GB" dirty="0">
                <a:latin typeface="Consolas" pitchFamily="49" charset="0"/>
              </a:rPr>
              <a:t> = </a:t>
            </a:r>
            <a:r>
              <a:rPr lang="en-GB" dirty="0" err="1">
                <a:latin typeface="Consolas" pitchFamily="49" charset="0"/>
              </a:rPr>
              <a:t>tf.reshape</a:t>
            </a:r>
            <a:r>
              <a:rPr lang="en-GB" dirty="0">
                <a:latin typeface="Consolas" pitchFamily="49" charset="0"/>
              </a:rPr>
              <a:t>(x, shape=[batches, </a:t>
            </a:r>
            <a:r>
              <a:rPr lang="en-GB" dirty="0" err="1">
                <a:latin typeface="Consolas" pitchFamily="49" charset="0"/>
              </a:rPr>
              <a:t>height_Cx</a:t>
            </a:r>
            <a:r>
              <a:rPr lang="en-GB" dirty="0">
                <a:latin typeface="Consolas" pitchFamily="49" charset="0"/>
              </a:rPr>
              <a:t>, </a:t>
            </a:r>
            <a:r>
              <a:rPr lang="en-GB" dirty="0" err="1">
                <a:latin typeface="Consolas" pitchFamily="49" charset="0"/>
              </a:rPr>
              <a:t>width_Cx</a:t>
            </a:r>
            <a:r>
              <a:rPr lang="en-GB" dirty="0">
                <a:latin typeface="Consolas" pitchFamily="49" charset="0"/>
              </a:rPr>
              <a:t>, </a:t>
            </a:r>
            <a:r>
              <a:rPr lang="en-GB" dirty="0" err="1">
                <a:latin typeface="Consolas" pitchFamily="49" charset="0"/>
              </a:rPr>
              <a:t>embed_dims</a:t>
            </a:r>
            <a:r>
              <a:rPr lang="en-GB" dirty="0">
                <a:latin typeface="Consolas" pitchFamily="49" charset="0"/>
              </a:rPr>
              <a:t>[index]])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9672" y="53012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stores the embedding dimension of each </a:t>
            </a:r>
            <a:r>
              <a:rPr lang="en-GB" dirty="0" err="1">
                <a:solidFill>
                  <a:srgbClr val="FF0000"/>
                </a:solidFill>
              </a:rPr>
              <a:t>Segformer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smtClean="0">
                <a:solidFill>
                  <a:srgbClr val="FF0000"/>
                </a:solidFill>
              </a:rPr>
              <a:t>block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115616" y="4640362"/>
            <a:ext cx="2376264" cy="66084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7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err="1" smtClean="0"/>
              <a:t>SegFormer</a:t>
            </a:r>
            <a:r>
              <a:rPr lang="en-GB" dirty="0" smtClean="0"/>
              <a:t> Encoder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747" y="6525344"/>
            <a:ext cx="6102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https://github.com/ACSEkevin/An-Overview-of-Segformer-and-Details-Description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5187"/>
            <a:ext cx="17811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dra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65304"/>
            <a:ext cx="832226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7544" y="1268760"/>
            <a:ext cx="2316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SegFormer</a:t>
            </a:r>
            <a:r>
              <a:rPr lang="en-GB" sz="2400" b="1" dirty="0"/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1989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SegFormer</a:t>
            </a:r>
            <a:endParaRPr lang="en-GB" dirty="0"/>
          </a:p>
        </p:txBody>
      </p:sp>
      <p:pic>
        <p:nvPicPr>
          <p:cNvPr id="3074" name="Picture 2" descr="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24708" cy="43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747" y="6525344"/>
            <a:ext cx="6102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https://github.com/ACSEkevin/An-Overview-of-Segformer-and-Details-Description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283968" y="532501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feature map </a:t>
            </a:r>
            <a:r>
              <a:rPr lang="en-GB" dirty="0" smtClean="0">
                <a:solidFill>
                  <a:srgbClr val="FF0000"/>
                </a:solidFill>
              </a:rPr>
              <a:t>C1</a:t>
            </a:r>
            <a:r>
              <a:rPr lang="en-GB" dirty="0">
                <a:solidFill>
                  <a:srgbClr val="FF0000"/>
                </a:solidFill>
              </a:rPr>
              <a:t> goes through the </a:t>
            </a:r>
            <a:r>
              <a:rPr lang="en-GB" b="1" dirty="0">
                <a:solidFill>
                  <a:srgbClr val="FF0000"/>
                </a:solidFill>
              </a:rPr>
              <a:t>MLP Layer</a:t>
            </a:r>
            <a:r>
              <a:rPr lang="en-GB" dirty="0">
                <a:solidFill>
                  <a:srgbClr val="FF0000"/>
                </a:solidFill>
              </a:rPr>
              <a:t> without </a:t>
            </a:r>
            <a:r>
              <a:rPr lang="en-GB" dirty="0" err="1">
                <a:solidFill>
                  <a:srgbClr val="FF0000"/>
                </a:solidFill>
              </a:rPr>
              <a:t>upsampling</a:t>
            </a:r>
            <a:r>
              <a:rPr lang="en-GB" dirty="0">
                <a:solidFill>
                  <a:srgbClr val="FF0000"/>
                </a:solidFill>
              </a:rPr>
              <a:t>. Others are </a:t>
            </a:r>
            <a:r>
              <a:rPr lang="en-GB" dirty="0" err="1">
                <a:solidFill>
                  <a:srgbClr val="FF0000"/>
                </a:solidFill>
              </a:rPr>
              <a:t>upsampled</a:t>
            </a:r>
            <a:r>
              <a:rPr lang="en-GB" dirty="0">
                <a:solidFill>
                  <a:srgbClr val="FF0000"/>
                </a:solidFill>
              </a:rPr>
              <a:t> by ×2,×4,×8 respectively with </a:t>
            </a:r>
            <a:r>
              <a:rPr lang="en-GB" b="1" dirty="0">
                <a:solidFill>
                  <a:srgbClr val="FF0000"/>
                </a:solidFill>
              </a:rPr>
              <a:t>bilinear</a:t>
            </a:r>
            <a:r>
              <a:rPr lang="en-GB" dirty="0">
                <a:solidFill>
                  <a:srgbClr val="FF0000"/>
                </a:solidFill>
              </a:rPr>
              <a:t> interpolation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2555776" y="5013176"/>
            <a:ext cx="1728192" cy="91200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44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649181-47D4-43EF-F971-718C50F68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Semantic segmentation metrics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BBCC5372-480B-87DC-1317-E0F925900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9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Semantic segmentation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Pixel accuracy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en-GB" dirty="0"/>
              <a:t>Number of pixels classified correctly by the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6083277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Ground Truth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809827" y="5986618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Prediction</a:t>
            </a:r>
            <a:endParaRPr lang="en-GB" dirty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75" y="2453652"/>
            <a:ext cx="43910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5FB96161-FEB6-B2A1-3E91-184DD16FD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84767"/>
              </p:ext>
            </p:extLst>
          </p:nvPr>
        </p:nvGraphicFramePr>
        <p:xfrm>
          <a:off x="361909" y="3756471"/>
          <a:ext cx="149961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">
                  <a:extLst>
                    <a:ext uri="{9D8B030D-6E8A-4147-A177-3AD203B41FA5}">
                      <a16:colId xmlns:a16="http://schemas.microsoft.com/office/drawing/2014/main" xmlns="" val="3905191184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865176395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3788785738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2723188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0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5829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6597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6296932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3003E4F4-34CB-7593-273A-9BB6824A8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249787"/>
              </p:ext>
            </p:extLst>
          </p:nvPr>
        </p:nvGraphicFramePr>
        <p:xfrm>
          <a:off x="2488678" y="3733465"/>
          <a:ext cx="149961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">
                  <a:extLst>
                    <a:ext uri="{9D8B030D-6E8A-4147-A177-3AD203B41FA5}">
                      <a16:colId xmlns:a16="http://schemas.microsoft.com/office/drawing/2014/main" xmlns="" val="3905191184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865176395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3788785738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2723188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0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5829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6597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62969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5BEF8F4F-F527-370F-E919-464B329D32BC}"/>
                  </a:ext>
                </a:extLst>
              </p:cNvPr>
              <p:cNvSpPr txBox="1"/>
              <p:nvPr/>
            </p:nvSpPr>
            <p:spPr>
              <a:xfrm>
                <a:off x="4879530" y="4149080"/>
                <a:ext cx="3780650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0+15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0+15+0+1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=0.9375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EF8F4F-F527-370F-E919-464B329D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30" y="4149080"/>
                <a:ext cx="3780650" cy="530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79512" y="6567155"/>
            <a:ext cx="73265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https://ilmonteux.github.io/2019/05/10/segmentation-metrics.html</a:t>
            </a:r>
          </a:p>
        </p:txBody>
      </p:sp>
    </p:spTree>
    <p:extLst>
      <p:ext uri="{BB962C8B-B14F-4D97-AF65-F5344CB8AC3E}">
        <p14:creationId xmlns:p14="http://schemas.microsoft.com/office/powerpoint/2010/main" val="33322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Computer vision tasks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6487484"/>
            <a:ext cx="72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Image source:  </a:t>
            </a:r>
            <a:r>
              <a:rPr lang="en-GB" sz="1200" dirty="0">
                <a:hlinkClick r:id="rId2"/>
              </a:rPr>
              <a:t>https://static.artfido.com/2018/05/cover-12.jpg</a:t>
            </a:r>
            <a:endParaRPr lang="en-GB" sz="1200" dirty="0"/>
          </a:p>
        </p:txBody>
      </p:sp>
      <p:pic>
        <p:nvPicPr>
          <p:cNvPr id="21506" name="Picture 2" descr="https://static.artfido.com/2018/05/cover-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6" y="1412776"/>
            <a:ext cx="795517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0369" y="5638352"/>
            <a:ext cx="3809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 detection: </a:t>
            </a:r>
            <a:r>
              <a:rPr lang="en-GB" dirty="0"/>
              <a:t>multiple objects</a:t>
            </a:r>
          </a:p>
          <a:p>
            <a:r>
              <a:rPr lang="en-GB" dirty="0"/>
              <a:t>(the label and position - bounding box -  of each object)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08" y="5585744"/>
            <a:ext cx="397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Instance segmentation: </a:t>
            </a:r>
            <a:r>
              <a:rPr lang="en-GB" dirty="0"/>
              <a:t>multiple objects</a:t>
            </a:r>
          </a:p>
          <a:p>
            <a:r>
              <a:rPr lang="en-GB" dirty="0"/>
              <a:t>(the label and position of each object)</a:t>
            </a:r>
          </a:p>
        </p:txBody>
      </p:sp>
    </p:spTree>
    <p:extLst>
      <p:ext uri="{BB962C8B-B14F-4D97-AF65-F5344CB8AC3E}">
        <p14:creationId xmlns:p14="http://schemas.microsoft.com/office/powerpoint/2010/main" val="100109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49910-3BF8-B352-7198-F20E4E16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Semantic segmentation metrics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52BFF0C-A257-8382-D3CA-597730D0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05335"/>
            <a:ext cx="5692633" cy="88399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EA781E0-995E-D816-375F-21571C492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22922"/>
              </p:ext>
            </p:extLst>
          </p:nvPr>
        </p:nvGraphicFramePr>
        <p:xfrm>
          <a:off x="810408" y="4026664"/>
          <a:ext cx="149961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">
                  <a:extLst>
                    <a:ext uri="{9D8B030D-6E8A-4147-A177-3AD203B41FA5}">
                      <a16:colId xmlns:a16="http://schemas.microsoft.com/office/drawing/2014/main" xmlns="" val="3905191184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865176395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3788785738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2723188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0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5829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6597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629693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4239112D-6A08-F5A6-E8CA-8C9C9496B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593906"/>
              </p:ext>
            </p:extLst>
          </p:nvPr>
        </p:nvGraphicFramePr>
        <p:xfrm>
          <a:off x="1560216" y="3284984"/>
          <a:ext cx="149961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">
                  <a:extLst>
                    <a:ext uri="{9D8B030D-6E8A-4147-A177-3AD203B41FA5}">
                      <a16:colId xmlns:a16="http://schemas.microsoft.com/office/drawing/2014/main" xmlns="" val="3905191184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865176395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3788785738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xmlns="" val="2723188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0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5829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6597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6296932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CF0BADCA-6980-64C4-1B2F-BFA66CA052AD}"/>
                  </a:ext>
                </a:extLst>
              </p:cNvPr>
              <p:cNvSpPr txBox="1"/>
              <p:nvPr/>
            </p:nvSpPr>
            <p:spPr>
              <a:xfrm>
                <a:off x="4243839" y="3912096"/>
                <a:ext cx="4000569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16+16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0BADCA-6980-64C4-1B2F-BFA66CA05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839" y="3912096"/>
                <a:ext cx="4000569" cy="5250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A46EB25A-68E7-580C-B709-E8015D5C1D27}"/>
                  </a:ext>
                </a:extLst>
              </p:cNvPr>
              <p:cNvSpPr txBox="1"/>
              <p:nvPr/>
            </p:nvSpPr>
            <p:spPr>
              <a:xfrm>
                <a:off x="4243839" y="4736317"/>
                <a:ext cx="4000569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28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46EB25A-68E7-580C-B709-E8015D5C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839" y="4736317"/>
                <a:ext cx="4000569" cy="5250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2C7F50-B5A5-9A0F-A6E2-132AEF9C3013}"/>
              </a:ext>
            </a:extLst>
          </p:cNvPr>
          <p:cNvSpPr txBox="1"/>
          <p:nvPr/>
        </p:nvSpPr>
        <p:spPr>
          <a:xfrm>
            <a:off x="58994" y="6488668"/>
            <a:ext cx="73985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hlinkClick r:id="rId5"/>
              </a:rPr>
              <a:t>https://ilmonteux.github.io/2019/05/10/segmentation-metrics.html</a:t>
            </a:r>
            <a:r>
              <a:rPr lang="en-US" sz="100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7EB669-27BE-2126-F10C-A230C48F3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2070795"/>
            <a:ext cx="6492803" cy="731583"/>
          </a:xfrm>
          <a:prstGeom prst="rect">
            <a:avLst/>
          </a:prstGeom>
        </p:spPr>
      </p:pic>
      <p:sp>
        <p:nvSpPr>
          <p:cNvPr id="4" name="AutoShape 2" descr="https://euc-powerpoint.officeapps.live.com/pods/GetClipboardImage.ashx?Id=7032795c-e3b6-41bd-9fd9-365898b13075&amp;DC=GEU9&amp;pkey=520bccf0-b5ef-43a1-81b9-070045fbac01&amp;wdwaccluster=GEU9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93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object is this image and where is this object located in the image?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2" y="2955300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1528" y="3387347"/>
            <a:ext cx="2520280" cy="194421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998095" y="5949280"/>
            <a:ext cx="68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5480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Object localization</a:t>
            </a:r>
          </a:p>
        </p:txBody>
      </p:sp>
      <p:pic>
        <p:nvPicPr>
          <p:cNvPr id="33794" name="Picture 2" descr="https://gblobscdn.gitbook.com/assets%2F-LvMRntv-nKvtl7WOpCz%2F-LvMRp9FltcwEeVxPYFs%2F-LvMRqhQOGHwE0Sjd29J%2FLocalizationRegression2.png?alt=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6" y="1818504"/>
            <a:ext cx="895668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336" y="6381328"/>
            <a:ext cx="9294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</a:t>
            </a:r>
            <a:r>
              <a:rPr lang="en-GB" sz="1200" dirty="0">
                <a:hlinkClick r:id="rId3"/>
              </a:rPr>
              <a:t>https://leonardoaraujosantos.gitbook.io/artificial-inteligence/machine_learning/deep_learning/object_localization_and_detection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387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Object localization</a:t>
            </a:r>
          </a:p>
        </p:txBody>
      </p:sp>
      <p:pic>
        <p:nvPicPr>
          <p:cNvPr id="33794" name="Picture 2" descr="https://gblobscdn.gitbook.com/assets%2F-LvMRntv-nKvtl7WOpCz%2F-LvMRp9FltcwEeVxPYFs%2F-LvMRqhQOGHwE0Sjd29J%2FLocalizationRegression2.png?alt=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6" y="1818504"/>
            <a:ext cx="895668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064" y="6552616"/>
            <a:ext cx="9294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</a:t>
            </a:r>
            <a:r>
              <a:rPr lang="en-GB" sz="1200" dirty="0">
                <a:hlinkClick r:id="rId3"/>
              </a:rPr>
              <a:t>https://leonardoaraujosantos.gitbook.io/artificial-inteligence/machine_learning/deep_learning/object_localization_and_detection</a:t>
            </a:r>
            <a:r>
              <a:rPr lang="en-GB" sz="12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6296" y="836712"/>
            <a:ext cx="16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C class scores</a:t>
            </a:r>
          </a:p>
          <a:p>
            <a:r>
              <a:rPr lang="en-GB" b="1" dirty="0" err="1">
                <a:solidFill>
                  <a:srgbClr val="C00000"/>
                </a:solidFill>
              </a:rPr>
              <a:t>Softmax</a:t>
            </a:r>
            <a:r>
              <a:rPr lang="en-GB" b="1" dirty="0">
                <a:solidFill>
                  <a:srgbClr val="C00000"/>
                </a:solidFill>
              </a:rPr>
              <a:t> loss </a:t>
            </a:r>
            <a:r>
              <a:rPr lang="en-GB" b="1" dirty="0" err="1">
                <a:solidFill>
                  <a:srgbClr val="C00000"/>
                </a:solidFill>
              </a:rPr>
              <a:t>L</a:t>
            </a:r>
            <a:r>
              <a:rPr lang="en-GB" b="1" baseline="-25000" dirty="0" err="1">
                <a:solidFill>
                  <a:srgbClr val="C00000"/>
                </a:solidFill>
              </a:rPr>
              <a:t>s</a:t>
            </a:r>
            <a:endParaRPr lang="en-GB" b="1" baseline="-25000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812360" y="1628800"/>
            <a:ext cx="0" cy="658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5629286"/>
            <a:ext cx="2182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BBOX coordinates</a:t>
            </a:r>
          </a:p>
          <a:p>
            <a:r>
              <a:rPr lang="en-GB" b="1" dirty="0">
                <a:solidFill>
                  <a:srgbClr val="C00000"/>
                </a:solidFill>
              </a:rPr>
              <a:t>4 outputs (x, y, w , h)</a:t>
            </a:r>
          </a:p>
          <a:p>
            <a:r>
              <a:rPr lang="en-GB" b="1" dirty="0">
                <a:solidFill>
                  <a:srgbClr val="C00000"/>
                </a:solidFill>
              </a:rPr>
              <a:t>L2 loss L</a:t>
            </a:r>
            <a:r>
              <a:rPr lang="en-GB" b="1" baseline="-250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236296" y="4797152"/>
            <a:ext cx="504056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4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Determine the </a:t>
            </a:r>
            <a:r>
              <a:rPr lang="en-GB" b="1" dirty="0"/>
              <a:t>class (label) </a:t>
            </a:r>
            <a:r>
              <a:rPr lang="en-GB" dirty="0"/>
              <a:t>and the </a:t>
            </a:r>
            <a:r>
              <a:rPr lang="en-GB" b="1" dirty="0"/>
              <a:t>position </a:t>
            </a:r>
            <a:r>
              <a:rPr lang="en-GB" dirty="0"/>
              <a:t>of EACH object in the input image</a:t>
            </a:r>
          </a:p>
          <a:p>
            <a:r>
              <a:rPr lang="en-GB" dirty="0"/>
              <a:t>We can’t use the same approach as for localization</a:t>
            </a:r>
          </a:p>
          <a:p>
            <a:pPr lvl="1"/>
            <a:r>
              <a:rPr lang="en-GB" dirty="0"/>
              <a:t>Each image would require a different number of outputs</a:t>
            </a:r>
          </a:p>
          <a:p>
            <a:r>
              <a:rPr lang="en-GB" dirty="0"/>
              <a:t>Sliding window approach?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32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Proposal based object detection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857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20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R-CNN</a:t>
            </a:r>
            <a:br>
              <a:rPr lang="en-GB" dirty="0"/>
            </a:br>
            <a:r>
              <a:rPr lang="en-GB" sz="2200" dirty="0"/>
              <a:t>Region-based Convolutional Network,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GB" dirty="0"/>
              <a:t>Idea:</a:t>
            </a:r>
          </a:p>
          <a:p>
            <a:pPr lvl="1"/>
            <a:r>
              <a:rPr lang="en-GB" dirty="0"/>
              <a:t>Use an algorithm (or network) to find region of interests (ROIs) that are likely to contain an object</a:t>
            </a:r>
          </a:p>
          <a:p>
            <a:pPr lvl="1"/>
            <a:r>
              <a:rPr lang="en-GB" b="1" dirty="0"/>
              <a:t>Localize</a:t>
            </a:r>
            <a:r>
              <a:rPr lang="en-GB" dirty="0"/>
              <a:t> (label + bounding box) localize the object in each in region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9464" y="6447819"/>
            <a:ext cx="246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2"/>
              </a:rPr>
              <a:t>https://arxiv.org/pdf/1311.2524.pdf</a:t>
            </a:r>
            <a:r>
              <a:rPr lang="en-GB" sz="1200" dirty="0"/>
              <a:t> </a:t>
            </a:r>
          </a:p>
        </p:txBody>
      </p:sp>
      <p:pic>
        <p:nvPicPr>
          <p:cNvPr id="5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7041015" cy="26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23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R-CNN</a:t>
            </a:r>
            <a:br>
              <a:rPr lang="en-GB" dirty="0"/>
            </a:br>
            <a:r>
              <a:rPr lang="en-GB" sz="3600" dirty="0"/>
              <a:t>Region-based Convolutional Network, 2014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9956"/>
            <a:ext cx="8028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 </a:t>
            </a:r>
            <a:r>
              <a:rPr lang="en-GB" sz="1200" dirty="0">
                <a:hlinkClick r:id="rId2"/>
              </a:rPr>
              <a:t>https://towardsdatascience.com/r-cnn-fast-r-cnn-faster-r-cnn-yolo-object-detection-algorithms-36d53571365e</a:t>
            </a:r>
            <a:endParaRPr lang="en-GB" sz="1200" dirty="0"/>
          </a:p>
        </p:txBody>
      </p:sp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4716016" y="5445224"/>
            <a:ext cx="244827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2321" y="508518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Selective search to extract 2000 regions. </a:t>
            </a:r>
            <a:r>
              <a:rPr lang="en-GB" b="1" dirty="0">
                <a:solidFill>
                  <a:srgbClr val="FF0000"/>
                </a:solidFill>
              </a:rPr>
              <a:t>NO learning here</a:t>
            </a:r>
          </a:p>
        </p:txBody>
      </p:sp>
    </p:spTree>
    <p:extLst>
      <p:ext uri="{BB962C8B-B14F-4D97-AF65-F5344CB8AC3E}">
        <p14:creationId xmlns:p14="http://schemas.microsoft.com/office/powerpoint/2010/main" val="1532865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R-CNN</a:t>
            </a:r>
            <a:br>
              <a:rPr lang="en-GB" dirty="0"/>
            </a:br>
            <a:r>
              <a:rPr lang="en-GB" sz="3600" dirty="0"/>
              <a:t>Region-based Convolutional Network, 2014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9956"/>
            <a:ext cx="8028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 </a:t>
            </a:r>
            <a:r>
              <a:rPr lang="en-GB" sz="1200" dirty="0">
                <a:hlinkClick r:id="rId2"/>
              </a:rPr>
              <a:t>https://towardsdatascience.com/r-cnn-fast-r-cnn-faster-r-cnn-yolo-object-detection-algorithms-36d53571365e</a:t>
            </a:r>
            <a:endParaRPr lang="en-GB" sz="1200" dirty="0"/>
          </a:p>
        </p:txBody>
      </p:sp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716016" y="5589240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2321" y="508518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Selective search to extract 2000 regions. </a:t>
            </a:r>
            <a:r>
              <a:rPr lang="en-GB" b="1" dirty="0">
                <a:solidFill>
                  <a:srgbClr val="FF0000"/>
                </a:solidFill>
              </a:rPr>
              <a:t>NO learning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3679" y="3861048"/>
            <a:ext cx="2880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Warp each image region into a square of 227x227  ROI (will be fed to </a:t>
            </a:r>
            <a:r>
              <a:rPr lang="en-GB" dirty="0" err="1">
                <a:solidFill>
                  <a:srgbClr val="FF0000"/>
                </a:solidFill>
              </a:rPr>
              <a:t>AlexNet</a:t>
            </a:r>
            <a:r>
              <a:rPr lang="en-GB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76056" y="4072533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659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R-CNN</a:t>
            </a:r>
            <a:br>
              <a:rPr lang="en-GB" dirty="0"/>
            </a:br>
            <a:r>
              <a:rPr lang="en-GB" sz="3600" dirty="0"/>
              <a:t>Region-based Convolutional Network, 2014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9956"/>
            <a:ext cx="8028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 </a:t>
            </a:r>
            <a:r>
              <a:rPr lang="en-GB" sz="1200" dirty="0">
                <a:hlinkClick r:id="rId2"/>
              </a:rPr>
              <a:t>https://towardsdatascience.com/r-cnn-fast-r-cnn-faster-r-cnn-yolo-object-detection-algorithms-36d53571365e</a:t>
            </a:r>
            <a:endParaRPr lang="en-GB" sz="1200" dirty="0"/>
          </a:p>
        </p:txBody>
      </p:sp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5109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716016" y="5589240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2321" y="508518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Selective search to extract 2000 regions. </a:t>
            </a:r>
            <a:r>
              <a:rPr lang="en-GB" b="1" dirty="0">
                <a:solidFill>
                  <a:srgbClr val="FF0000"/>
                </a:solidFill>
              </a:rPr>
              <a:t>NO learning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3679" y="3861048"/>
            <a:ext cx="2880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Warp each image region into a square of 227x227  ROI (will be fed to </a:t>
            </a:r>
            <a:r>
              <a:rPr lang="en-GB" dirty="0" err="1">
                <a:solidFill>
                  <a:srgbClr val="FF0000"/>
                </a:solidFill>
              </a:rPr>
              <a:t>AlexNet</a:t>
            </a:r>
            <a:r>
              <a:rPr lang="en-GB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76056" y="4072533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83559" y="299695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91287" y="2812286"/>
            <a:ext cx="28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AlexNet</a:t>
            </a:r>
            <a:r>
              <a:rPr lang="en-GB" b="1" dirty="0">
                <a:solidFill>
                  <a:srgbClr val="FF0000"/>
                </a:solidFill>
              </a:rPr>
              <a:t> – feature extractor</a:t>
            </a:r>
          </a:p>
        </p:txBody>
      </p:sp>
    </p:spTree>
    <p:extLst>
      <p:ext uri="{BB962C8B-B14F-4D97-AF65-F5344CB8AC3E}">
        <p14:creationId xmlns:p14="http://schemas.microsoft.com/office/powerpoint/2010/main" val="291718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Semantic segmentation</a:t>
            </a:r>
            <a:br>
              <a:rPr lang="en-GB" dirty="0"/>
            </a:br>
            <a:r>
              <a:rPr lang="en-GB" sz="2700" dirty="0"/>
              <a:t>Examples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" y="1844824"/>
            <a:ext cx="44291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901" y="1892449"/>
            <a:ext cx="43910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72200" y="1319080"/>
            <a:ext cx="209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Autonomous driving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602972"/>
            <a:ext cx="8102600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16" y="-3196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R-CNN</a:t>
            </a:r>
            <a:br>
              <a:rPr lang="en-GB" dirty="0"/>
            </a:br>
            <a:r>
              <a:rPr lang="en-GB" sz="3600" dirty="0"/>
              <a:t>Region-based Convolutional Network, 2014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9956"/>
            <a:ext cx="8028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 </a:t>
            </a:r>
            <a:r>
              <a:rPr lang="en-GB" sz="1200" dirty="0">
                <a:hlinkClick r:id="rId2"/>
              </a:rPr>
              <a:t>https://towardsdatascience.com/r-cnn-fast-r-cnn-faster-r-cnn-yolo-object-detection-algorithms-36d53571365e</a:t>
            </a:r>
            <a:endParaRPr lang="en-GB" sz="1200" dirty="0"/>
          </a:p>
        </p:txBody>
      </p:sp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5109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716016" y="5589240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2321" y="508518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Selective search to extract 2000 regions. </a:t>
            </a:r>
            <a:r>
              <a:rPr lang="en-GB" b="1" dirty="0">
                <a:solidFill>
                  <a:srgbClr val="FF0000"/>
                </a:solidFill>
              </a:rPr>
              <a:t>NO learning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3679" y="3861048"/>
            <a:ext cx="2880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Warp each image region into a square of 227x227  ROI (will be fed to </a:t>
            </a:r>
            <a:r>
              <a:rPr lang="en-GB" dirty="0" err="1">
                <a:solidFill>
                  <a:srgbClr val="FF0000"/>
                </a:solidFill>
              </a:rPr>
              <a:t>AlexNet</a:t>
            </a:r>
            <a:r>
              <a:rPr lang="en-GB" dirty="0">
                <a:solidFill>
                  <a:srgbClr val="FF0000"/>
                </a:solidFill>
              </a:rPr>
              <a:t>)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76056" y="4072533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83559" y="299695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91287" y="2812286"/>
            <a:ext cx="28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AlexNet</a:t>
            </a:r>
            <a:r>
              <a:rPr lang="en-GB" b="1" dirty="0">
                <a:solidFill>
                  <a:srgbClr val="FF0000"/>
                </a:solidFill>
              </a:rPr>
              <a:t> – feature extractor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5412" y="1014944"/>
            <a:ext cx="3489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SVMs</a:t>
            </a:r>
            <a:r>
              <a:rPr lang="en-GB" dirty="0">
                <a:solidFill>
                  <a:srgbClr val="FF0000"/>
                </a:solidFill>
              </a:rPr>
              <a:t> to classify the presence + label of an object in region</a:t>
            </a:r>
          </a:p>
          <a:p>
            <a:r>
              <a:rPr lang="en-GB" dirty="0">
                <a:solidFill>
                  <a:srgbClr val="FF0000"/>
                </a:solidFill>
              </a:rPr>
              <a:t>Regression </a:t>
            </a:r>
            <a:r>
              <a:rPr lang="en-GB" b="1" dirty="0">
                <a:solidFill>
                  <a:srgbClr val="FF0000"/>
                </a:solidFill>
              </a:rPr>
              <a:t>to fine tune </a:t>
            </a:r>
            <a:r>
              <a:rPr lang="en-GB" dirty="0">
                <a:solidFill>
                  <a:srgbClr val="FF0000"/>
                </a:solidFill>
              </a:rPr>
              <a:t>the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2337229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616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R-CNN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GB" u="sng" dirty="0"/>
              <a:t>Running time:</a:t>
            </a:r>
            <a:r>
              <a:rPr lang="en-GB" dirty="0"/>
              <a:t> “13s/image on a GPU or 53s/image on a CPU”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28" y="2340864"/>
            <a:ext cx="5450079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0840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616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Fast RCNN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GB" u="sng" dirty="0"/>
              <a:t>Idea:</a:t>
            </a:r>
            <a:r>
              <a:rPr lang="en-GB" dirty="0"/>
              <a:t> feed to image only once to the CNN to extract a </a:t>
            </a:r>
            <a:r>
              <a:rPr lang="en-GB" b="1" i="1" dirty="0"/>
              <a:t>feature map, </a:t>
            </a:r>
            <a:r>
              <a:rPr lang="en-GB" dirty="0"/>
              <a:t>then crop and warp regions of this feature map</a:t>
            </a:r>
            <a:endParaRPr lang="en-GB" i="1" dirty="0"/>
          </a:p>
        </p:txBody>
      </p:sp>
      <p:pic>
        <p:nvPicPr>
          <p:cNvPr id="409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89154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013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Fast R-CNN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"/>
          <a:stretch/>
        </p:blipFill>
        <p:spPr bwMode="auto">
          <a:xfrm>
            <a:off x="-468560" y="1340768"/>
            <a:ext cx="8601559" cy="52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2438" y="6030792"/>
            <a:ext cx="7219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Feed the ENTIRE image only once though the CONV net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72000" y="4797152"/>
            <a:ext cx="72008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914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Fast R-CNN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"/>
          <a:stretch/>
        </p:blipFill>
        <p:spPr bwMode="auto">
          <a:xfrm>
            <a:off x="-28932" y="1618516"/>
            <a:ext cx="7571742" cy="463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32040" y="2420888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Extract the ROIs (proposed by selective search) at feature map level using </a:t>
            </a:r>
            <a:r>
              <a:rPr lang="en-GB" sz="2400" b="1" dirty="0" err="1">
                <a:solidFill>
                  <a:srgbClr val="FF0000"/>
                </a:solidFill>
              </a:rPr>
              <a:t>RoI</a:t>
            </a:r>
            <a:r>
              <a:rPr lang="en-GB" sz="2400" b="1" dirty="0">
                <a:solidFill>
                  <a:srgbClr val="FF0000"/>
                </a:solidFill>
              </a:rPr>
              <a:t> Pooling</a:t>
            </a:r>
          </a:p>
        </p:txBody>
      </p:sp>
    </p:spTree>
    <p:extLst>
      <p:ext uri="{BB962C8B-B14F-4D97-AF65-F5344CB8AC3E}">
        <p14:creationId xmlns:p14="http://schemas.microsoft.com/office/powerpoint/2010/main" val="1726020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Fast R-CNN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"/>
          <a:stretch/>
        </p:blipFill>
        <p:spPr bwMode="auto">
          <a:xfrm>
            <a:off x="-468560" y="1340768"/>
            <a:ext cx="8601559" cy="52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2438" y="6030792"/>
            <a:ext cx="7219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Feed the ENTIRE image only once though the CONV net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72000" y="4797152"/>
            <a:ext cx="72008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32040" y="2420888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Extract the ROIs (proposed by selective search) at feature map level using </a:t>
            </a:r>
            <a:r>
              <a:rPr lang="en-GB" sz="2400" b="1" dirty="0" err="1">
                <a:solidFill>
                  <a:srgbClr val="FF0000"/>
                </a:solidFill>
              </a:rPr>
              <a:t>RoI</a:t>
            </a:r>
            <a:r>
              <a:rPr lang="en-GB" sz="2400" b="1" dirty="0">
                <a:solidFill>
                  <a:srgbClr val="FF0000"/>
                </a:solidFill>
              </a:rPr>
              <a:t> Pooling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856" y="1196752"/>
            <a:ext cx="2880320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1039" y="1037927"/>
            <a:ext cx="2210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Bounding boxes</a:t>
            </a:r>
          </a:p>
          <a:p>
            <a:r>
              <a:rPr lang="en-GB" sz="2400" b="1" dirty="0">
                <a:solidFill>
                  <a:srgbClr val="FF0000"/>
                </a:solidFill>
              </a:rPr>
              <a:t>(x, y, w, h)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2578" y="260647"/>
            <a:ext cx="3202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N classes  + background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907704" y="491479"/>
            <a:ext cx="3600400" cy="8492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635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 err="1"/>
              <a:t>Roi</a:t>
            </a:r>
            <a:r>
              <a:rPr lang="en-GB" dirty="0"/>
              <a:t> Pooling</a:t>
            </a:r>
          </a:p>
        </p:txBody>
      </p:sp>
      <p:pic>
        <p:nvPicPr>
          <p:cNvPr id="15362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0" y="3378719"/>
            <a:ext cx="9144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Divide the H × W ROI window into an h × w grid of sub-windows of approximate size H/h × W/w and then max-pooling the values in each sub-window into the corresponding output grid cell.</a:t>
            </a:r>
          </a:p>
        </p:txBody>
      </p:sp>
    </p:spTree>
    <p:extLst>
      <p:ext uri="{BB962C8B-B14F-4D97-AF65-F5344CB8AC3E}">
        <p14:creationId xmlns:p14="http://schemas.microsoft.com/office/powerpoint/2010/main" val="29349439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 err="1"/>
              <a:t>Roi</a:t>
            </a:r>
            <a:r>
              <a:rPr lang="en-GB" dirty="0"/>
              <a:t> Pooling</a:t>
            </a:r>
          </a:p>
        </p:txBody>
      </p:sp>
      <p:pic>
        <p:nvPicPr>
          <p:cNvPr id="15362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0" y="3378719"/>
            <a:ext cx="9144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W = 6, H = 4</a:t>
            </a:r>
          </a:p>
          <a:p>
            <a:pPr marL="0" indent="0" algn="just">
              <a:buNone/>
            </a:pPr>
            <a:r>
              <a:rPr lang="en-GB" dirty="0"/>
              <a:t>w = 3, h = 3</a:t>
            </a:r>
          </a:p>
          <a:p>
            <a:pPr marL="0" indent="0" algn="just">
              <a:buNone/>
            </a:pPr>
            <a:r>
              <a:rPr lang="en-GB" dirty="0" err="1"/>
              <a:t>sz_w</a:t>
            </a:r>
            <a:r>
              <a:rPr lang="en-GB" dirty="0"/>
              <a:t> = 6/3=2, </a:t>
            </a:r>
            <a:r>
              <a:rPr lang="en-GB" dirty="0" err="1"/>
              <a:t>sz_h</a:t>
            </a:r>
            <a:r>
              <a:rPr lang="en-GB" dirty="0"/>
              <a:t>=4/3 = 1</a:t>
            </a:r>
          </a:p>
        </p:txBody>
      </p:sp>
    </p:spTree>
    <p:extLst>
      <p:ext uri="{BB962C8B-B14F-4D97-AF65-F5344CB8AC3E}">
        <p14:creationId xmlns:p14="http://schemas.microsoft.com/office/powerpoint/2010/main" val="440113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 err="1"/>
              <a:t>Roi</a:t>
            </a:r>
            <a:r>
              <a:rPr lang="en-GB" dirty="0"/>
              <a:t> Pooling</a:t>
            </a:r>
          </a:p>
        </p:txBody>
      </p:sp>
      <p:pic>
        <p:nvPicPr>
          <p:cNvPr id="15362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0" y="3378719"/>
            <a:ext cx="9144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W = 6, H = 4</a:t>
            </a:r>
          </a:p>
          <a:p>
            <a:pPr marL="0" indent="0" algn="just">
              <a:buNone/>
            </a:pPr>
            <a:r>
              <a:rPr lang="en-GB" dirty="0"/>
              <a:t>w = 3, h = 3</a:t>
            </a:r>
          </a:p>
          <a:p>
            <a:pPr marL="0" indent="0" algn="just">
              <a:buNone/>
            </a:pPr>
            <a:r>
              <a:rPr lang="en-GB" dirty="0" err="1"/>
              <a:t>sz_w</a:t>
            </a:r>
            <a:r>
              <a:rPr lang="en-GB" dirty="0"/>
              <a:t> = 6/3=2, </a:t>
            </a:r>
            <a:r>
              <a:rPr lang="en-GB" dirty="0" err="1"/>
              <a:t>sz_h</a:t>
            </a:r>
            <a:r>
              <a:rPr lang="en-GB" dirty="0"/>
              <a:t>=4/3 = 1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960" y="4077072"/>
            <a:ext cx="1648736" cy="648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35696" y="2780928"/>
            <a:ext cx="4320480" cy="1620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56176" y="1963012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Apply max pooling in each ROI</a:t>
            </a:r>
          </a:p>
        </p:txBody>
      </p:sp>
    </p:spTree>
    <p:extLst>
      <p:ext uri="{BB962C8B-B14F-4D97-AF65-F5344CB8AC3E}">
        <p14:creationId xmlns:p14="http://schemas.microsoft.com/office/powerpoint/2010/main" val="3624231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 err="1"/>
              <a:t>Roi</a:t>
            </a:r>
            <a:r>
              <a:rPr lang="en-GB" dirty="0"/>
              <a:t> Pooling</a:t>
            </a:r>
          </a:p>
        </p:txBody>
      </p:sp>
      <p:pic>
        <p:nvPicPr>
          <p:cNvPr id="15362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0" y="3378719"/>
            <a:ext cx="9144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W = 6, H = 4</a:t>
            </a:r>
          </a:p>
          <a:p>
            <a:pPr marL="0" indent="0" algn="just">
              <a:buNone/>
            </a:pPr>
            <a:r>
              <a:rPr lang="en-GB" dirty="0"/>
              <a:t>w = 3, h = 3</a:t>
            </a:r>
          </a:p>
          <a:p>
            <a:pPr marL="0" indent="0" algn="just">
              <a:buNone/>
            </a:pPr>
            <a:r>
              <a:rPr lang="en-GB" dirty="0" err="1"/>
              <a:t>sz_w</a:t>
            </a:r>
            <a:r>
              <a:rPr lang="en-GB" dirty="0"/>
              <a:t> = 6/3=2, </a:t>
            </a:r>
            <a:r>
              <a:rPr lang="en-GB" dirty="0" err="1"/>
              <a:t>sz_h</a:t>
            </a:r>
            <a:r>
              <a:rPr lang="en-GB" dirty="0"/>
              <a:t>=4/3 = 1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960" y="4077072"/>
            <a:ext cx="1648736" cy="648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35696" y="2780928"/>
            <a:ext cx="4320480" cy="1620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56176" y="1963012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Apply max pooling in each ROI</a:t>
            </a:r>
          </a:p>
        </p:txBody>
      </p:sp>
    </p:spTree>
    <p:extLst>
      <p:ext uri="{BB962C8B-B14F-4D97-AF65-F5344CB8AC3E}">
        <p14:creationId xmlns:p14="http://schemas.microsoft.com/office/powerpoint/2010/main" val="266196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Semantic segmentation</a:t>
            </a:r>
            <a:br>
              <a:rPr lang="en-GB" dirty="0"/>
            </a:br>
            <a:r>
              <a:rPr lang="en-GB" sz="2200" dirty="0"/>
              <a:t>Examples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904" y="1818366"/>
            <a:ext cx="4358331" cy="278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9504" y="4509120"/>
            <a:ext cx="289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Medical image segmentation</a:t>
            </a:r>
          </a:p>
          <a:p>
            <a:r>
              <a:rPr lang="en-GB" sz="1000" dirty="0">
                <a:hlinkClick r:id="rId3"/>
              </a:rPr>
              <a:t>https://arxiv.org/pdf/1810.05732.pdf</a:t>
            </a:r>
            <a:r>
              <a:rPr lang="en-GB" sz="10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04" y="6021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4"/>
              </a:rPr>
              <a:t>https://news.developer.nvidia.com/3d-real-time-video-hair-coloration/</a:t>
            </a:r>
            <a:r>
              <a:rPr lang="en-GB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184" y="4663008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 time hair colouring</a:t>
            </a:r>
          </a:p>
        </p:txBody>
      </p:sp>
      <p:pic>
        <p:nvPicPr>
          <p:cNvPr id="1032" name="Picture 8" descr="3D Real-Time Video Hair Coloration – NVIDIA Developer News Cen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67552"/>
            <a:ext cx="4168503" cy="26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ROI Pooling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6453336"/>
            <a:ext cx="6469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2"/>
              </a:rPr>
              <a:t>https://towardsdatascience.com/understanding-region-of-interest-part-1-roi-pooling-e4f5dd65bb44</a:t>
            </a:r>
            <a:r>
              <a:rPr lang="en-GB" sz="12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55300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https://towardsdatascience.com/understanding-region-of-interest-part-2-roi-align-and-roi-warp-f795196fc193</a:t>
            </a:r>
            <a:r>
              <a:rPr lang="en-GB" dirty="0"/>
              <a:t> </a:t>
            </a:r>
          </a:p>
        </p:txBody>
      </p:sp>
      <p:pic>
        <p:nvPicPr>
          <p:cNvPr id="1026" name="Picture 2" descr="https://miro.medium.com/max/788/0*_6sxhtyFjdjVSi2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80" y="1628800"/>
            <a:ext cx="75057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8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Fast RCNN</a:t>
            </a:r>
          </a:p>
        </p:txBody>
      </p:sp>
      <p:pic>
        <p:nvPicPr>
          <p:cNvPr id="4" name="Picture 2" descr="R-CNN, Fast R-CNN, Faster R-CNN, YOLO — Object Detection Algorithms | by  Rohith Gandhi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" y="1844824"/>
            <a:ext cx="8899958" cy="305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5373216"/>
            <a:ext cx="515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is the most time consuming part of Fast RCNN?</a:t>
            </a:r>
          </a:p>
        </p:txBody>
      </p:sp>
    </p:spTree>
    <p:extLst>
      <p:ext uri="{BB962C8B-B14F-4D97-AF65-F5344CB8AC3E}">
        <p14:creationId xmlns:p14="http://schemas.microsoft.com/office/powerpoint/2010/main" val="57727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Semantic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Understating the image at </a:t>
            </a:r>
            <a:r>
              <a:rPr lang="en-GB" b="1" dirty="0"/>
              <a:t>pixel level: </a:t>
            </a:r>
            <a:r>
              <a:rPr lang="en-GB" dirty="0"/>
              <a:t>each pixel is labelled individually with a class </a:t>
            </a:r>
          </a:p>
          <a:p>
            <a:r>
              <a:rPr lang="en-GB" dirty="0"/>
              <a:t>Groups both semantics and location</a:t>
            </a:r>
          </a:p>
          <a:p>
            <a:pPr lvl="1"/>
            <a:r>
              <a:rPr lang="en-GB" dirty="0"/>
              <a:t>Global information: WHAT?</a:t>
            </a:r>
          </a:p>
          <a:p>
            <a:pPr lvl="1"/>
            <a:r>
              <a:rPr lang="en-GB" dirty="0"/>
              <a:t>Local information: WHERE?</a:t>
            </a:r>
          </a:p>
          <a:p>
            <a:pPr lvl="1"/>
            <a:endParaRPr lang="en-GB" dirty="0"/>
          </a:p>
          <a:p>
            <a:endParaRPr lang="en-GB" b="1" dirty="0"/>
          </a:p>
          <a:p>
            <a:pPr lvl="1"/>
            <a:endParaRPr lang="en-GB" b="1" dirty="0"/>
          </a:p>
        </p:txBody>
      </p:sp>
      <p:sp>
        <p:nvSpPr>
          <p:cNvPr id="4" name="AutoShape 7" descr="Lion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" y="1988840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Semantic segmentation</a:t>
            </a:r>
            <a:br>
              <a:rPr lang="en-GB" dirty="0"/>
            </a:br>
            <a:r>
              <a:rPr lang="en-GB" sz="2700" dirty="0"/>
              <a:t>Naïve approach – sliding window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1720" y="3143280"/>
            <a:ext cx="576064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3280"/>
            <a:ext cx="5238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627784" y="3143280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7784" y="3562380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20072" y="2822868"/>
            <a:ext cx="1800200" cy="1080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CNN</a:t>
            </a:r>
          </a:p>
        </p:txBody>
      </p:sp>
      <p:cxnSp>
        <p:nvCxnSpPr>
          <p:cNvPr id="12" name="Straight Arrow Connector 11"/>
          <p:cNvCxnSpPr>
            <a:stCxn id="11266" idx="3"/>
            <a:endCxn id="10" idx="1"/>
          </p:cNvCxnSpPr>
          <p:nvPr/>
        </p:nvCxnSpPr>
        <p:spPr>
          <a:xfrm>
            <a:off x="4735835" y="3352830"/>
            <a:ext cx="484237" cy="100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20072" y="4005550"/>
            <a:ext cx="20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Classify central pixel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07904" y="2638202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 patch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7504" y="1844824"/>
            <a:ext cx="3096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7504" y="1844824"/>
            <a:ext cx="0" cy="2530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9803" y="5157192"/>
            <a:ext cx="336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Slide window over the input image and classify each image patch using a CNN</a:t>
            </a:r>
          </a:p>
        </p:txBody>
      </p:sp>
      <p:cxnSp>
        <p:nvCxnSpPr>
          <p:cNvPr id="11264" name="Straight Arrow Connector 11263"/>
          <p:cNvCxnSpPr>
            <a:stCxn id="10" idx="3"/>
          </p:cNvCxnSpPr>
          <p:nvPr/>
        </p:nvCxnSpPr>
        <p:spPr>
          <a:xfrm>
            <a:off x="7020272" y="3362928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5" name="TextBox 11264"/>
          <p:cNvSpPr txBox="1"/>
          <p:nvPr/>
        </p:nvSpPr>
        <p:spPr>
          <a:xfrm>
            <a:off x="7884368" y="3205996"/>
            <a:ext cx="53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</a:t>
            </a:r>
          </a:p>
        </p:txBody>
      </p:sp>
      <p:sp>
        <p:nvSpPr>
          <p:cNvPr id="11267" name="TextBox 11266"/>
          <p:cNvSpPr txBox="1"/>
          <p:nvPr/>
        </p:nvSpPr>
        <p:spPr>
          <a:xfrm>
            <a:off x="173731" y="6488668"/>
            <a:ext cx="845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https://papers.nips.cc/paper/2012/file/459a4ddcb586f24efd9395aa7662bc7c-Paper.pdf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73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EBF59EB4D2924581C40B3094EF518B" ma:contentTypeVersion="4" ma:contentTypeDescription="Create a new document." ma:contentTypeScope="" ma:versionID="bef87cd28674b57dc98e9eed4d8ea314">
  <xsd:schema xmlns:xsd="http://www.w3.org/2001/XMLSchema" xmlns:xs="http://www.w3.org/2001/XMLSchema" xmlns:p="http://schemas.microsoft.com/office/2006/metadata/properties" xmlns:ns2="16638b3b-f58c-4310-89a4-424100c27dbc" targetNamespace="http://schemas.microsoft.com/office/2006/metadata/properties" ma:root="true" ma:fieldsID="47ac6d4800322f9a1cc9a270c2fd56dd" ns2:_="">
    <xsd:import namespace="16638b3b-f58c-4310-89a4-424100c27d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38b3b-f58c-4310-89a4-424100c27d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4DD9E0-7E4A-48F2-A341-64FDAC81F707}"/>
</file>

<file path=customXml/itemProps2.xml><?xml version="1.0" encoding="utf-8"?>
<ds:datastoreItem xmlns:ds="http://schemas.openxmlformats.org/officeDocument/2006/customXml" ds:itemID="{5939876C-5E79-413D-959A-927024CF77EA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f0a105fb-6ec1-46f4-b0d3-e2f65a418c3b"/>
    <ds:schemaRef ds:uri="http://purl.org/dc/dcmitype/"/>
    <ds:schemaRef ds:uri="http://schemas.microsoft.com/office/infopath/2007/PartnerControls"/>
    <ds:schemaRef ds:uri="91ca9128-19ad-4f09-823b-7161270bfe4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745898-FE1F-4683-9839-1935902BEC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1858</Words>
  <Application>Microsoft Office PowerPoint</Application>
  <PresentationFormat>On-screen Show (4:3)</PresentationFormat>
  <Paragraphs>511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Computer Vision and Deep Learning</vt:lpstr>
      <vt:lpstr>Computer vision tasks</vt:lpstr>
      <vt:lpstr>Computer vision tasks</vt:lpstr>
      <vt:lpstr>Computer vision tasks</vt:lpstr>
      <vt:lpstr>Computer vision tasks</vt:lpstr>
      <vt:lpstr>Semantic segmentation Examples</vt:lpstr>
      <vt:lpstr>Semantic segmentation Examples</vt:lpstr>
      <vt:lpstr>Semantic segmentation</vt:lpstr>
      <vt:lpstr>Semantic segmentation Naïve approach – sliding window</vt:lpstr>
      <vt:lpstr>Semantic segmentation Naïve approach – sliding window</vt:lpstr>
      <vt:lpstr>Let’s design a CNN to classify all pixels at once!</vt:lpstr>
      <vt:lpstr>Fully convolutional neural networks</vt:lpstr>
      <vt:lpstr>https://www.jeremyjordan.me/semantic-segmentation/#loss  </vt:lpstr>
      <vt:lpstr>PowerPoint Presentation</vt:lpstr>
      <vt:lpstr>Output layer</vt:lpstr>
      <vt:lpstr>Fully convolutional neural networks (FCN)</vt:lpstr>
      <vt:lpstr>Fully convolutional neural networks</vt:lpstr>
      <vt:lpstr>Fully convolutional neural networks</vt:lpstr>
      <vt:lpstr>Fully convolutional neural networks</vt:lpstr>
      <vt:lpstr>Up-sampling techniques</vt:lpstr>
      <vt:lpstr>Up-sampling Nearest neighbour</vt:lpstr>
      <vt:lpstr>Up-sampling Bilinear interpolation</vt:lpstr>
      <vt:lpstr>Up-sampling Bilinear interpolation</vt:lpstr>
      <vt:lpstr>Up-sampling in torch</vt:lpstr>
      <vt:lpstr>Max un-pooling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in torch</vt:lpstr>
      <vt:lpstr>U-Net, 2015</vt:lpstr>
      <vt:lpstr>100 layers tiramisu, 2017</vt:lpstr>
      <vt:lpstr>SegFormer</vt:lpstr>
      <vt:lpstr>SegFormer</vt:lpstr>
      <vt:lpstr>SegFormer</vt:lpstr>
      <vt:lpstr>SegFormer</vt:lpstr>
      <vt:lpstr>SegFormer Encoder</vt:lpstr>
      <vt:lpstr>SegFormer Encoder </vt:lpstr>
      <vt:lpstr>SegFormer Block </vt:lpstr>
      <vt:lpstr>SegFormer Block </vt:lpstr>
      <vt:lpstr>SegFormer Block </vt:lpstr>
      <vt:lpstr>SegFormer Encoder </vt:lpstr>
      <vt:lpstr>SegFormer</vt:lpstr>
      <vt:lpstr>Semantic segmentation metrics</vt:lpstr>
      <vt:lpstr>Semantic segmentation metrics</vt:lpstr>
      <vt:lpstr>Semantic segmentation metrics</vt:lpstr>
      <vt:lpstr>Object localization</vt:lpstr>
      <vt:lpstr>Object localization</vt:lpstr>
      <vt:lpstr>Object localization</vt:lpstr>
      <vt:lpstr>Object detection</vt:lpstr>
      <vt:lpstr>Proposal based object detection</vt:lpstr>
      <vt:lpstr>R-CNN Region-based Convolutional Network, 2014</vt:lpstr>
      <vt:lpstr>R-CNN Region-based Convolutional Network, 2014</vt:lpstr>
      <vt:lpstr>R-CNN Region-based Convolutional Network, 2014</vt:lpstr>
      <vt:lpstr>R-CNN Region-based Convolutional Network, 2014</vt:lpstr>
      <vt:lpstr>R-CNN Region-based Convolutional Network, 2014</vt:lpstr>
      <vt:lpstr>R-CNN</vt:lpstr>
      <vt:lpstr>Fast RCNN</vt:lpstr>
      <vt:lpstr>Fast R-CNN</vt:lpstr>
      <vt:lpstr>Fast R-CNN</vt:lpstr>
      <vt:lpstr>Fast R-CNN</vt:lpstr>
      <vt:lpstr>Roi Pooling</vt:lpstr>
      <vt:lpstr>Roi Pooling</vt:lpstr>
      <vt:lpstr>Roi Pooling</vt:lpstr>
      <vt:lpstr>Roi Pooling</vt:lpstr>
      <vt:lpstr>ROI Pooling example</vt:lpstr>
      <vt:lpstr>Fast RCNN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tasks</dc:title>
  <dc:creator>diana</dc:creator>
  <cp:lastModifiedBy>diana</cp:lastModifiedBy>
  <cp:revision>65</cp:revision>
  <dcterms:created xsi:type="dcterms:W3CDTF">2021-11-11T16:25:00Z</dcterms:created>
  <dcterms:modified xsi:type="dcterms:W3CDTF">2023-12-07T13:45:57Z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0x01010073EBF59EB4D2924581C40B3094EF518B</vt:lpwstr>
  </property>
</Properties>
</file>